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7"/>
  </p:notesMasterIdLst>
  <p:sldIdLst>
    <p:sldId id="256" r:id="rId2"/>
    <p:sldId id="257" r:id="rId3"/>
    <p:sldId id="258" r:id="rId4"/>
    <p:sldId id="259" r:id="rId5"/>
    <p:sldId id="260" r:id="rId6"/>
    <p:sldId id="261" r:id="rId7"/>
    <p:sldId id="262" r:id="rId8"/>
    <p:sldId id="263" r:id="rId9"/>
    <p:sldId id="264" r:id="rId10"/>
    <p:sldId id="325"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6" r:id="rId69"/>
    <p:sldId id="327" r:id="rId70"/>
    <p:sldId id="333" r:id="rId71"/>
    <p:sldId id="328" r:id="rId72"/>
    <p:sldId id="332" r:id="rId73"/>
    <p:sldId id="330" r:id="rId74"/>
    <p:sldId id="322" r:id="rId75"/>
    <p:sldId id="324" r:id="rId76"/>
  </p:sldIdLst>
  <p:sldSz cx="9144000" cy="5143500" type="screen16x9"/>
  <p:notesSz cx="6858000" cy="9144000"/>
  <p:embeddedFontLst>
    <p:embeddedFont>
      <p:font typeface="Helvetica Neue" charset="0"/>
      <p:regular r:id="rId78"/>
      <p:bold r:id="rId79"/>
      <p:italic r:id="rId80"/>
      <p:boldItalic r:id="rId81"/>
    </p:embeddedFont>
    <p:embeddedFont>
      <p:font typeface="Wingdings 2" pitchFamily="18" charset="2"/>
      <p:regular r:id="rId82"/>
    </p:embeddedFont>
    <p:embeddedFont>
      <p:font typeface="Calibri" pitchFamily="34" charset="0"/>
      <p:regular r:id="rId83"/>
      <p:bold r:id="rId84"/>
      <p:italic r:id="rId85"/>
      <p:boldItalic r:id="rId86"/>
    </p:embeddedFont>
    <p:embeddedFont>
      <p:font typeface="Georgia" pitchFamily="18" charset="0"/>
      <p:regular r:id="rId87"/>
      <p:bold r:id="rId88"/>
      <p:italic r:id="rId89"/>
      <p:boldItalic r:id="rId90"/>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uis Martins" initials="" lastIdx="1" clrIdx="0"/>
  <p:cmAuthor id="1" name="Dorgival Guede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F4D49D92-3627-478E-936E-C7D6C3F9670E}">
  <a:tblStyle styleId="{F4D49D92-3627-478E-936E-C7D6C3F9670E}" styleName="Table_0"/>
  <a:tblStyle styleId="{47858E53-6548-4D45-992F-7E01D299C8E0}" styleName="Table_1"/>
  <a:tblStyle styleId="{9CC691F4-B41A-40E7-B5FC-3EE0936FABF6}" styleName="Table_2"/>
  <a:tblStyle styleId="{B8C095F7-139D-4B25-AD0F-68C9F9D5E452}" styleName="Table_3"/>
  <a:tblStyle styleId="{DF385249-11B0-4373-86BB-C71B0B0230AB}" styleName="Table_4"/>
  <a:tblStyle styleId="{CC10A5DA-40A4-49C7-9ABC-BDDD7C5AFCBE}" styleName="Table_5">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839" autoAdjust="0"/>
  </p:normalViewPr>
  <p:slideViewPr>
    <p:cSldViewPr>
      <p:cViewPr varScale="1">
        <p:scale>
          <a:sx n="126" d="100"/>
          <a:sy n="126" d="100"/>
        </p:scale>
        <p:origin x="-1194" y="-9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7.fntdata"/><Relationship Id="rId89"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2.fntdata"/><Relationship Id="rId87"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5.fntdata"/><Relationship Id="rId90" Type="http://schemas.openxmlformats.org/officeDocument/2006/relationships/font" Target="fonts/font13.fntdata"/><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font" Target="fonts/font8.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0" idx="1">
    <p:pos x="6000" y="0"/>
    <p:text>"dela", não?</p:text>
  </p:cm>
  <p:cm authorId="1" idx="1">
    <p:pos x="6000" y="100"/>
    <p:text>Não: dependendo *do código*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0"/>
              </a:spcBef>
              <a:defRPr sz="1100" b="0" i="0" u="none" strike="noStrike" cap="none" baseline="0">
                <a:solidFill>
                  <a:schemeClr val="dk1"/>
                </a:solidFill>
                <a:latin typeface="Arial"/>
                <a:ea typeface="Arial"/>
                <a:cs typeface="Arial"/>
                <a:sym typeface="Arial"/>
              </a:defRPr>
            </a:lvl1pPr>
            <a:lvl2pPr marL="457200" marR="0" indent="0" algn="l" rtl="0">
              <a:spcBef>
                <a:spcPts val="0"/>
              </a:spcBef>
              <a:defRPr sz="1100" b="0" i="0" u="none" strike="noStrike" cap="none" baseline="0">
                <a:solidFill>
                  <a:schemeClr val="dk1"/>
                </a:solidFill>
                <a:latin typeface="Arial"/>
                <a:ea typeface="Arial"/>
                <a:cs typeface="Arial"/>
                <a:sym typeface="Arial"/>
              </a:defRPr>
            </a:lvl2pPr>
            <a:lvl3pPr marL="914400" marR="0" indent="0" algn="l" rtl="0">
              <a:spcBef>
                <a:spcPts val="0"/>
              </a:spcBef>
              <a:defRPr sz="1100" b="0" i="0" u="none" strike="noStrike" cap="none" baseline="0">
                <a:solidFill>
                  <a:schemeClr val="dk1"/>
                </a:solidFill>
                <a:latin typeface="Arial"/>
                <a:ea typeface="Arial"/>
                <a:cs typeface="Arial"/>
                <a:sym typeface="Arial"/>
              </a:defRPr>
            </a:lvl3pPr>
            <a:lvl4pPr marL="1371600" marR="0" indent="0" algn="l" rtl="0">
              <a:spcBef>
                <a:spcPts val="0"/>
              </a:spcBef>
              <a:defRPr sz="1100" b="0" i="0" u="none" strike="noStrike" cap="none" baseline="0">
                <a:solidFill>
                  <a:schemeClr val="dk1"/>
                </a:solidFill>
                <a:latin typeface="Arial"/>
                <a:ea typeface="Arial"/>
                <a:cs typeface="Arial"/>
                <a:sym typeface="Arial"/>
              </a:defRPr>
            </a:lvl4pPr>
            <a:lvl5pPr marL="1828800" marR="0" indent="0" algn="l" rtl="0">
              <a:spcBef>
                <a:spcPts val="0"/>
              </a:spcBef>
              <a:defRPr sz="1100" b="0" i="0" u="none" strike="noStrike" cap="none" baseline="0">
                <a:solidFill>
                  <a:schemeClr val="dk1"/>
                </a:solidFill>
                <a:latin typeface="Arial"/>
                <a:ea typeface="Arial"/>
                <a:cs typeface="Arial"/>
                <a:sym typeface="Arial"/>
              </a:defRPr>
            </a:lvl5pPr>
            <a:lvl6pPr marL="2286000" marR="0" indent="0" algn="l" rtl="0">
              <a:spcBef>
                <a:spcPts val="0"/>
              </a:spcBef>
              <a:defRPr sz="1100" b="0" i="0" u="none" strike="noStrike" cap="none" baseline="0">
                <a:solidFill>
                  <a:schemeClr val="dk1"/>
                </a:solidFill>
                <a:latin typeface="Arial"/>
                <a:ea typeface="Arial"/>
                <a:cs typeface="Arial"/>
                <a:sym typeface="Arial"/>
              </a:defRPr>
            </a:lvl6pPr>
            <a:lvl7pPr marL="2743200" marR="0" indent="0" algn="l" rtl="0">
              <a:spcBef>
                <a:spcPts val="0"/>
              </a:spcBef>
              <a:defRPr sz="1100" b="0" i="0" u="none" strike="noStrike" cap="none" baseline="0">
                <a:solidFill>
                  <a:schemeClr val="dk1"/>
                </a:solidFill>
                <a:latin typeface="Arial"/>
                <a:ea typeface="Arial"/>
                <a:cs typeface="Arial"/>
                <a:sym typeface="Arial"/>
              </a:defRPr>
            </a:lvl7pPr>
            <a:lvl8pPr marL="3200400" marR="0" indent="0" algn="l" rtl="0">
              <a:spcBef>
                <a:spcPts val="0"/>
              </a:spcBef>
              <a:defRPr sz="1100" b="0" i="0" u="none" strike="noStrike" cap="none" baseline="0">
                <a:solidFill>
                  <a:schemeClr val="dk1"/>
                </a:solidFill>
                <a:latin typeface="Arial"/>
                <a:ea typeface="Arial"/>
                <a:cs typeface="Arial"/>
                <a:sym typeface="Arial"/>
              </a:defRPr>
            </a:lvl8pPr>
            <a:lvl9pPr marL="3657600" marR="0" indent="0" algn="l" rtl="0">
              <a:spcBef>
                <a:spcPts val="0"/>
              </a:spcBef>
              <a:defRPr sz="1100" b="0" i="0" u="none" strike="noStrike" cap="none" baseline="0">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sdxcentral.com/resources/sdn/sdn-controllers/" TargetMode="External"/><Relationship Id="rId7" Type="http://schemas.openxmlformats.org/officeDocument/2006/relationships/hyperlink" Target="https://www.sdxcentral.com/resources/sdn/north-bound-interfaces-api/"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www.sdxcentral.com/resources/sdn/southbound-interface-api/" TargetMode="External"/><Relationship Id="rId5" Type="http://schemas.openxmlformats.org/officeDocument/2006/relationships/hyperlink" Target="https://www.sdxcentral.com/resources/sdn/why-sdn-software-defined-networking-or-nfv-network-functions-virtualization-now/" TargetMode="External"/><Relationship Id="rId4" Type="http://schemas.openxmlformats.org/officeDocument/2006/relationships/hyperlink" Target="https://www.sdxcentral.com/resources/sdn/what-the-definition-of-software-defined-networking-sdn/"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 name="Shape 5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lnSpc>
                <a:spcPct val="182142"/>
              </a:lnSpc>
              <a:spcBef>
                <a:spcPts val="0"/>
              </a:spcBef>
              <a:spcAft>
                <a:spcPts val="1500"/>
              </a:spcAft>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5" name="Shape 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13" name="Shape 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28" name="Shape 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91" name="Shape 3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8" name="Shape 3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74" name="Shape 4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Shape 4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5" name="Shape 49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lnSpc>
                <a:spcPct val="151111"/>
              </a:lnSpc>
              <a:spcBef>
                <a:spcPts val="0"/>
              </a:spcBef>
              <a:spcAft>
                <a:spcPts val="1500"/>
              </a:spcAft>
              <a:buClr>
                <a:schemeClr val="dk1"/>
              </a:buClr>
              <a:buFont typeface="Arial"/>
              <a:buNone/>
            </a:pPr>
            <a:endParaRPr sz="135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2" name="Shape 50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lnSpc>
                <a:spcPct val="151111"/>
              </a:lnSpc>
              <a:spcBef>
                <a:spcPts val="0"/>
              </a:spcBef>
              <a:spcAft>
                <a:spcPts val="0"/>
              </a:spcAft>
              <a:buClr>
                <a:srgbClr val="445555"/>
              </a:buClr>
              <a:buSzPct val="25000"/>
              <a:buFont typeface="Georgia"/>
              <a:buNone/>
            </a:pPr>
            <a:r>
              <a:rPr lang="pt-BR" sz="1050" b="0" i="0" u="none" strike="noStrike" cap="none" baseline="0">
                <a:solidFill>
                  <a:srgbClr val="445555"/>
                </a:solidFill>
                <a:highlight>
                  <a:srgbClr val="FFFFFF"/>
                </a:highlight>
                <a:latin typeface="Georgia"/>
                <a:ea typeface="Georgia"/>
                <a:cs typeface="Georgia"/>
                <a:sym typeface="Georgia"/>
              </a:rPr>
              <a:t>Com esse ambiente, torna-se mais simples implementar polıticas de seguranca baseadas em nıveis de abstracao maiores que enderecos Ethernet ou IP, que cubram todos os pontos de rede, por exemplo. Da mesma forma, com SDNs e possıvel implementar controladores de rede que implementem logicas de monitoracao e acompanhamento de trafego mais sofisticadas, ou solucoes que oferecam novas abstracoes para os usuarios da rede, como cada usuario de um datacenter ter a visao de que todas as suas maquinas estao ligadas a um switch unico e privado, independente dos demais </a:t>
            </a:r>
          </a:p>
          <a:p>
            <a:pPr marL="0" marR="0" lvl="0" indent="0" algn="l" rtl="0">
              <a:lnSpc>
                <a:spcPct val="151111"/>
              </a:lnSpc>
              <a:spcBef>
                <a:spcPts val="1500"/>
              </a:spcBef>
              <a:spcAft>
                <a:spcPts val="1500"/>
              </a:spcAft>
              <a:buClr>
                <a:srgbClr val="445555"/>
              </a:buClr>
              <a:buSzPct val="25000"/>
              <a:buFont typeface="Georgia"/>
              <a:buNone/>
            </a:pPr>
            <a:r>
              <a:rPr lang="pt-BR" sz="1050" b="0" i="0" u="none" strike="noStrike" cap="none" baseline="0">
                <a:solidFill>
                  <a:srgbClr val="445555"/>
                </a:solidFill>
                <a:highlight>
                  <a:srgbClr val="FFFFFF"/>
                </a:highlight>
                <a:latin typeface="Georgia"/>
                <a:ea typeface="Georgia"/>
                <a:cs typeface="Georgia"/>
                <a:sym typeface="Georgia"/>
              </a:rPr>
              <a:t>Um dos pontos fortes de SDNs e exatamente a formacao dessa vis˜ao centralizada das condicoes da rede, sobre a qual e possıvel desenvolver analises detalhadas e chegar a decisoes operacionais sobre como o sistema como um todo deve operar. A existencia dessa visao global simplifica a representacao dos problemas e a tomada de decisao, bem como a expressao das acoes a serem tomadas. E importante observar que essa nocao de visao unica e centralizada da rede como expressa pelo sistema operacional da rede e uma visao logica. Nao necessariamente exige que o controlador opere como um elemento concentrador, fisicamente localizado em um ponto unico do sistema.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6" name="Shape 51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3" name="Shape 52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1" name="Shape 53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pt-BR" sz="1100" b="0" i="0" u="none" strike="noStrike" cap="none" baseline="0">
                <a:solidFill>
                  <a:schemeClr val="dk1"/>
                </a:solidFill>
                <a:latin typeface="Arial"/>
                <a:ea typeface="Arial"/>
                <a:cs typeface="Arial"/>
                <a:sym typeface="Arial"/>
              </a:rPr>
              <a:t>Exemplos: Autenticação e autorização, criação de redes virtuais e particionamento de redes</a:t>
            </a:r>
          </a:p>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Shape 5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8" name="Shape 53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5" name="Shape 54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pt-BR" sz="1100" b="0" i="0" u="none" strike="noStrike" cap="none" baseline="0">
                <a:solidFill>
                  <a:schemeClr val="dk1"/>
                </a:solidFill>
                <a:latin typeface="Arial"/>
                <a:ea typeface="Arial"/>
                <a:cs typeface="Arial"/>
                <a:sym typeface="Arial"/>
              </a:rPr>
              <a:t>Energia: Switches com alertas de falha podem ter seu trafego redirecionado para outro switch para que ele possa ser desligado e a manutenção realizada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2" name="Shape 55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9" name="Shape 58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Shape 5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6" name="Shape 59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03" name="Shape 60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610" name="Shape 6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Shape 6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617" name="Shape 6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46" name="Shape 64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pt-BR" sz="1100" b="0" i="0" u="none" strike="noStrike" cap="none" baseline="0">
                <a:solidFill>
                  <a:schemeClr val="dk1"/>
                </a:solidFill>
                <a:latin typeface="Arial"/>
                <a:ea typeface="Arial"/>
                <a:cs typeface="Arial"/>
                <a:sym typeface="Arial"/>
              </a:rPr>
              <a:t>Não necessariamente é apenas um controlador. Pode ser um cluster de controladores  que se apresenta como um unico ponto centralizado para o plano de dados.</a:t>
            </a:r>
          </a:p>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pt-BR" sz="1100" b="1" i="0" u="none" strike="noStrike" cap="none" baseline="0">
                <a:solidFill>
                  <a:schemeClr val="dk1"/>
                </a:solidFill>
                <a:latin typeface="Arial"/>
                <a:ea typeface="Arial"/>
                <a:cs typeface="Arial"/>
                <a:sym typeface="Arial"/>
              </a:rPr>
              <a:t>Pros (Centralizado)</a:t>
            </a:r>
          </a:p>
          <a:p>
            <a:pPr marL="457200" marR="0" lvl="0" indent="-228600" algn="l" rtl="0">
              <a:spcBef>
                <a:spcPts val="0"/>
              </a:spcBef>
              <a:buSzPct val="25000"/>
              <a:buNone/>
            </a:pPr>
            <a:r>
              <a:rPr lang="pt-BR" sz="1100" b="0" i="0" u="none" strike="noStrike" cap="none" baseline="0">
                <a:solidFill>
                  <a:schemeClr val="dk1"/>
                </a:solidFill>
                <a:latin typeface="Arial"/>
                <a:ea typeface="Arial"/>
                <a:cs typeface="Arial"/>
                <a:sym typeface="Arial"/>
              </a:rPr>
              <a:t>Visão da rede é simplificada, consistente... não precisa manter estado distribuido ou lidar com questões de sincronismo</a:t>
            </a:r>
          </a:p>
          <a:p>
            <a:pPr marL="0" marR="0" lvl="0" indent="0" algn="l" rtl="0">
              <a:spcBef>
                <a:spcPts val="0"/>
              </a:spcBef>
              <a:buClr>
                <a:schemeClr val="dk1"/>
              </a:buClr>
              <a:buSzPct val="25000"/>
              <a:buFont typeface="Arial"/>
              <a:buNone/>
            </a:pPr>
            <a:r>
              <a:rPr lang="pt-BR" sz="1100" b="1" i="0" u="none" strike="noStrike" cap="none" baseline="0">
                <a:solidFill>
                  <a:schemeClr val="dk1"/>
                </a:solidFill>
                <a:latin typeface="Arial"/>
                <a:ea typeface="Arial"/>
                <a:cs typeface="Arial"/>
                <a:sym typeface="Arial"/>
              </a:rPr>
              <a:t>Contras</a:t>
            </a:r>
          </a:p>
          <a:p>
            <a:pPr marL="457200" marR="0" lvl="0" indent="-228600" algn="l" rtl="0">
              <a:spcBef>
                <a:spcPts val="0"/>
              </a:spcBef>
              <a:buSzPct val="25000"/>
              <a:buNone/>
            </a:pPr>
            <a:r>
              <a:rPr lang="pt-BR" sz="1100" b="0" i="0" u="none" strike="noStrike" cap="none" baseline="0">
                <a:solidFill>
                  <a:schemeClr val="dk1"/>
                </a:solidFill>
                <a:latin typeface="Arial"/>
                <a:ea typeface="Arial"/>
                <a:cs typeface="Arial"/>
                <a:sym typeface="Arial"/>
              </a:rPr>
              <a:t>Pode vir a tornar um gargalo à medida que o sistema cresce</a:t>
            </a:r>
          </a:p>
          <a:p>
            <a:pPr marL="457200" marR="0" lvl="0" indent="-228600" algn="l" rtl="0">
              <a:spcBef>
                <a:spcPts val="0"/>
              </a:spcBef>
              <a:buSzPct val="25000"/>
              <a:buNone/>
            </a:pPr>
            <a:r>
              <a:rPr lang="pt-BR" sz="1100" b="0" i="0" u="none" strike="noStrike" cap="none" baseline="0">
                <a:solidFill>
                  <a:schemeClr val="dk1"/>
                </a:solidFill>
                <a:latin typeface="Arial"/>
                <a:ea typeface="Arial"/>
                <a:cs typeface="Arial"/>
                <a:sym typeface="Arial"/>
              </a:rPr>
              <a:t>Único ponto de falha</a:t>
            </a:r>
          </a:p>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pt-BR" sz="1100" b="1" i="0" u="none" strike="noStrike" cap="none" baseline="0">
                <a:solidFill>
                  <a:schemeClr val="dk1"/>
                </a:solidFill>
                <a:latin typeface="Arial"/>
                <a:ea typeface="Arial"/>
                <a:cs typeface="Arial"/>
                <a:sym typeface="Arial"/>
              </a:rPr>
              <a:t>Pros (Distribuido)</a:t>
            </a:r>
          </a:p>
          <a:p>
            <a:pPr marL="457200" marR="0" lvl="0" indent="-228600" algn="l" rtl="0">
              <a:spcBef>
                <a:spcPts val="0"/>
              </a:spcBef>
              <a:buSzPct val="25000"/>
              <a:buNone/>
            </a:pPr>
            <a:r>
              <a:rPr lang="pt-BR" sz="1100" b="0" i="0" u="none" strike="noStrike" cap="none" baseline="0">
                <a:solidFill>
                  <a:schemeClr val="dk1"/>
                </a:solidFill>
                <a:latin typeface="Arial"/>
                <a:ea typeface="Arial"/>
                <a:cs typeface="Arial"/>
                <a:sym typeface="Arial"/>
              </a:rPr>
              <a:t>Escalabilidade, com o plano de dados completamente distribuido</a:t>
            </a:r>
          </a:p>
          <a:p>
            <a:pPr marL="457200" marR="0" lvl="0" indent="-228600" algn="l" rtl="0">
              <a:spcBef>
                <a:spcPts val="0"/>
              </a:spcBef>
              <a:buSzPct val="25000"/>
              <a:buNone/>
            </a:pPr>
            <a:r>
              <a:rPr lang="pt-BR" sz="1100" b="0" i="0" u="none" strike="noStrike" cap="none" baseline="0">
                <a:solidFill>
                  <a:schemeClr val="dk1"/>
                </a:solidFill>
                <a:latin typeface="Arial"/>
                <a:ea typeface="Arial"/>
                <a:cs typeface="Arial"/>
                <a:sym typeface="Arial"/>
              </a:rPr>
              <a:t>Menor latencia com o tratamento dos PACKET_IN em multiplos controladores.</a:t>
            </a:r>
          </a:p>
          <a:p>
            <a:pPr marL="457200" marR="0" lvl="0" indent="-228600" algn="l" rtl="0">
              <a:spcBef>
                <a:spcPts val="0"/>
              </a:spcBef>
              <a:buSzPct val="25000"/>
              <a:buNone/>
            </a:pPr>
            <a:r>
              <a:rPr lang="pt-BR" sz="1100" b="0" i="0" u="none" strike="noStrike" cap="none" baseline="0">
                <a:solidFill>
                  <a:schemeClr val="dk1"/>
                </a:solidFill>
                <a:latin typeface="Arial"/>
                <a:ea typeface="Arial"/>
                <a:cs typeface="Arial"/>
                <a:sym typeface="Arial"/>
              </a:rPr>
              <a:t>Alta disponibilidade sem um unico ponto de falha</a:t>
            </a:r>
          </a:p>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pt-BR" sz="1100" b="1" i="0" u="none" strike="noStrike" cap="none" baseline="0">
                <a:solidFill>
                  <a:schemeClr val="dk1"/>
                </a:solidFill>
                <a:latin typeface="Arial"/>
                <a:ea typeface="Arial"/>
                <a:cs typeface="Arial"/>
                <a:sym typeface="Arial"/>
              </a:rPr>
              <a:t>Cons</a:t>
            </a:r>
          </a:p>
          <a:p>
            <a:pPr marL="457200" marR="0" lvl="0" indent="-228600" algn="l" rtl="0">
              <a:spcBef>
                <a:spcPts val="0"/>
              </a:spcBef>
              <a:buSzPct val="25000"/>
              <a:buNone/>
            </a:pPr>
            <a:r>
              <a:rPr lang="pt-BR" sz="1100" b="0" i="0" u="none" strike="noStrike" cap="none" baseline="0">
                <a:solidFill>
                  <a:schemeClr val="dk1"/>
                </a:solidFill>
                <a:latin typeface="Arial"/>
                <a:ea typeface="Arial"/>
                <a:cs typeface="Arial"/>
                <a:sym typeface="Arial"/>
              </a:rPr>
              <a:t>Sincronizacao da topologia pode ser um desafio, principalmente à medida que o sistema cresce</a:t>
            </a:r>
          </a:p>
          <a:p>
            <a:pPr marL="457200" marR="0" lvl="0" indent="-228600" algn="l" rtl="0">
              <a:spcBef>
                <a:spcPts val="0"/>
              </a:spcBef>
              <a:buSzPct val="25000"/>
              <a:buNone/>
            </a:pPr>
            <a:r>
              <a:rPr lang="pt-BR" sz="1100" b="0" i="0" u="none" strike="noStrike" cap="none" baseline="0">
                <a:solidFill>
                  <a:schemeClr val="dk1"/>
                </a:solidFill>
                <a:latin typeface="Arial"/>
                <a:ea typeface="Arial"/>
                <a:cs typeface="Arial"/>
                <a:sym typeface="Arial"/>
              </a:rPr>
              <a:t>Visão Global da rede (precisa de trocar informações de estado)</a:t>
            </a:r>
          </a:p>
          <a:p>
            <a:pPr marL="457200" marR="0" lvl="0" indent="-228600" algn="l" rtl="0">
              <a:spcBef>
                <a:spcPts val="0"/>
              </a:spcBef>
              <a:buSzPct val="25000"/>
              <a:buNone/>
            </a:pPr>
            <a:r>
              <a:rPr lang="pt-BR" sz="1100" b="0" i="0" u="none" strike="noStrike" cap="none" baseline="0">
                <a:solidFill>
                  <a:schemeClr val="dk1"/>
                </a:solidFill>
                <a:latin typeface="Arial"/>
                <a:ea typeface="Arial"/>
                <a:cs typeface="Arial"/>
                <a:sym typeface="Arial"/>
              </a:rPr>
              <a:t>lidar com os problemas inerentes dos sistemas distribuídos, como o sincronismo</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6" name="Shape 6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228600" algn="l" rtl="0">
              <a:spcBef>
                <a:spcPts val="0"/>
              </a:spcBef>
              <a:buSzPct val="25000"/>
              <a:buNone/>
            </a:pPr>
            <a:r>
              <a:rPr lang="pt-BR" sz="1100" b="0" i="0" u="none" strike="noStrike" cap="none" baseline="0" dirty="0">
                <a:solidFill>
                  <a:schemeClr val="dk1"/>
                </a:solidFill>
                <a:latin typeface="Arial"/>
                <a:ea typeface="Arial"/>
                <a:cs typeface="Arial"/>
                <a:sym typeface="Arial"/>
              </a:rPr>
              <a:t>Regras de encaminhamento em </a:t>
            </a:r>
            <a:r>
              <a:rPr lang="pt-BR" sz="1100" b="0" i="0" u="none" strike="noStrike" cap="none" baseline="0" dirty="0" err="1">
                <a:solidFill>
                  <a:schemeClr val="dk1"/>
                </a:solidFill>
                <a:latin typeface="Arial"/>
                <a:ea typeface="Arial"/>
                <a:cs typeface="Arial"/>
                <a:sym typeface="Arial"/>
              </a:rPr>
              <a:t>OpenFlow</a:t>
            </a:r>
            <a:r>
              <a:rPr lang="pt-BR" sz="1100" b="0" i="0" u="none" strike="noStrike" cap="none" baseline="0" dirty="0">
                <a:solidFill>
                  <a:schemeClr val="dk1"/>
                </a:solidFill>
                <a:latin typeface="Arial"/>
                <a:ea typeface="Arial"/>
                <a:cs typeface="Arial"/>
                <a:sym typeface="Arial"/>
              </a:rPr>
              <a:t>  são mais </a:t>
            </a:r>
            <a:r>
              <a:rPr lang="pt-BR" sz="1100" b="0" i="0" u="none" strike="noStrike" cap="none" baseline="0" dirty="0" err="1">
                <a:solidFill>
                  <a:schemeClr val="dk1"/>
                </a:solidFill>
                <a:latin typeface="Arial"/>
                <a:ea typeface="Arial"/>
                <a:cs typeface="Arial"/>
                <a:sym typeface="Arial"/>
              </a:rPr>
              <a:t>proximas</a:t>
            </a:r>
            <a:r>
              <a:rPr lang="pt-BR" sz="1100" b="0" i="0" u="none" strike="noStrike" cap="none" baseline="0" dirty="0">
                <a:solidFill>
                  <a:schemeClr val="dk1"/>
                </a:solidFill>
                <a:latin typeface="Arial"/>
                <a:ea typeface="Arial"/>
                <a:cs typeface="Arial"/>
                <a:sym typeface="Arial"/>
              </a:rPr>
              <a:t> de </a:t>
            </a:r>
            <a:r>
              <a:rPr lang="pt-BR" sz="1100" b="0" i="0" u="none" strike="noStrike" cap="none" baseline="0" dirty="0" err="1">
                <a:solidFill>
                  <a:schemeClr val="dk1"/>
                </a:solidFill>
                <a:latin typeface="Arial"/>
                <a:ea typeface="Arial"/>
                <a:cs typeface="Arial"/>
                <a:sym typeface="Arial"/>
              </a:rPr>
              <a:t>expressoes</a:t>
            </a:r>
            <a:r>
              <a:rPr lang="pt-BR" sz="1100" b="0" i="0" u="none" strike="noStrike" cap="none" baseline="0" dirty="0">
                <a:solidFill>
                  <a:schemeClr val="dk1"/>
                </a:solidFill>
                <a:latin typeface="Arial"/>
                <a:ea typeface="Arial"/>
                <a:cs typeface="Arial"/>
                <a:sym typeface="Arial"/>
              </a:rPr>
              <a:t> regulares do que dos fluxos. Em outras palavras, um controlador pode criar regras de fluxos especificas, como o caminho entre a VM X para o servidor Y na porta TCP 2206 entra na porta 1 e sai pela porta 3, mas isso </a:t>
            </a:r>
            <a:r>
              <a:rPr lang="pt-BR" sz="1100" b="0" i="0" u="none" strike="noStrike" cap="none" baseline="0" dirty="0" err="1">
                <a:solidFill>
                  <a:schemeClr val="dk1"/>
                </a:solidFill>
                <a:latin typeface="Arial"/>
                <a:ea typeface="Arial"/>
                <a:cs typeface="Arial"/>
                <a:sym typeface="Arial"/>
              </a:rPr>
              <a:t>nao</a:t>
            </a:r>
            <a:r>
              <a:rPr lang="pt-BR" sz="1100" b="0" i="0" u="none" strike="noStrike" cap="none" baseline="0" dirty="0">
                <a:solidFill>
                  <a:schemeClr val="dk1"/>
                </a:solidFill>
                <a:latin typeface="Arial"/>
                <a:ea typeface="Arial"/>
                <a:cs typeface="Arial"/>
                <a:sym typeface="Arial"/>
              </a:rPr>
              <a:t> é um requerimento </a:t>
            </a:r>
            <a:r>
              <a:rPr lang="pt-BR" sz="1100" b="0" i="0" u="none" strike="noStrike" cap="none" baseline="0" dirty="0" err="1">
                <a:solidFill>
                  <a:schemeClr val="dk1"/>
                </a:solidFill>
                <a:latin typeface="Arial"/>
                <a:ea typeface="Arial"/>
                <a:cs typeface="Arial"/>
                <a:sym typeface="Arial"/>
              </a:rPr>
              <a:t>rigido</a:t>
            </a:r>
            <a:r>
              <a:rPr lang="pt-BR" sz="1100" b="0" i="0" u="none" strike="noStrike" cap="none" baseline="0" dirty="0">
                <a:solidFill>
                  <a:schemeClr val="dk1"/>
                </a:solidFill>
                <a:latin typeface="Arial"/>
                <a:ea typeface="Arial"/>
                <a:cs typeface="Arial"/>
                <a:sym typeface="Arial"/>
              </a:rPr>
              <a:t>. Na maioria dos controladores, é aceito </a:t>
            </a:r>
            <a:r>
              <a:rPr lang="pt-BR" sz="1100" b="0" i="0" u="none" strike="noStrike" cap="none" baseline="0" dirty="0" err="1">
                <a:solidFill>
                  <a:schemeClr val="dk1"/>
                </a:solidFill>
                <a:latin typeface="Arial"/>
                <a:ea typeface="Arial"/>
                <a:cs typeface="Arial"/>
                <a:sym typeface="Arial"/>
              </a:rPr>
              <a:t>padroes</a:t>
            </a:r>
            <a:r>
              <a:rPr lang="pt-BR" sz="1100" b="0" i="0" u="none" strike="noStrike" cap="none" baseline="0" dirty="0">
                <a:solidFill>
                  <a:schemeClr val="dk1"/>
                </a:solidFill>
                <a:latin typeface="Arial"/>
                <a:ea typeface="Arial"/>
                <a:cs typeface="Arial"/>
                <a:sym typeface="Arial"/>
              </a:rPr>
              <a:t> de </a:t>
            </a:r>
            <a:r>
              <a:rPr lang="pt-BR" sz="1100" b="0" i="0" u="none" strike="noStrike" cap="none" baseline="0" dirty="0" err="1">
                <a:solidFill>
                  <a:schemeClr val="dk1"/>
                </a:solidFill>
                <a:latin typeface="Arial"/>
                <a:ea typeface="Arial"/>
                <a:cs typeface="Arial"/>
                <a:sym typeface="Arial"/>
              </a:rPr>
              <a:t>wildcards</a:t>
            </a:r>
            <a:r>
              <a:rPr lang="pt-BR" sz="1100" b="0" i="0" u="none" strike="noStrike" cap="none" baseline="0" dirty="0">
                <a:solidFill>
                  <a:schemeClr val="dk1"/>
                </a:solidFill>
                <a:latin typeface="Arial"/>
                <a:ea typeface="Arial"/>
                <a:cs typeface="Arial"/>
                <a:sym typeface="Arial"/>
              </a:rPr>
              <a:t>, como o caminho de TODA origem para o servidor Y entrando em QUALQUER porta sai pela porta 3 e outros mecanismos até mais inteligentes (</a:t>
            </a:r>
            <a:r>
              <a:rPr lang="pt-BR" sz="1100" b="0" i="0" u="none" strike="noStrike" cap="none" baseline="0" dirty="0" err="1">
                <a:solidFill>
                  <a:schemeClr val="dk1"/>
                </a:solidFill>
                <a:latin typeface="Arial"/>
                <a:ea typeface="Arial"/>
                <a:cs typeface="Arial"/>
                <a:sym typeface="Arial"/>
              </a:rPr>
              <a:t>tagging</a:t>
            </a:r>
            <a:r>
              <a:rPr lang="pt-BR" sz="1100" b="0" i="0" u="none" strike="noStrike" cap="none" baseline="0" dirty="0">
                <a:solidFill>
                  <a:schemeClr val="dk1"/>
                </a:solidFill>
                <a:latin typeface="Arial"/>
                <a:ea typeface="Arial"/>
                <a:cs typeface="Arial"/>
                <a:sym typeface="Arial"/>
              </a:rPr>
              <a:t>, </a:t>
            </a:r>
            <a:r>
              <a:rPr lang="pt-BR" sz="1100" b="0" i="0" u="none" strike="noStrike" cap="none" baseline="0" dirty="0" err="1">
                <a:solidFill>
                  <a:schemeClr val="dk1"/>
                </a:solidFill>
                <a:latin typeface="Arial"/>
                <a:ea typeface="Arial"/>
                <a:cs typeface="Arial"/>
                <a:sym typeface="Arial"/>
              </a:rPr>
              <a:t>multiplas</a:t>
            </a:r>
            <a:r>
              <a:rPr lang="pt-BR" sz="1100" b="0" i="0" u="none" strike="noStrike" cap="none" baseline="0" dirty="0">
                <a:solidFill>
                  <a:schemeClr val="dk1"/>
                </a:solidFill>
                <a:latin typeface="Arial"/>
                <a:ea typeface="Arial"/>
                <a:cs typeface="Arial"/>
                <a:sym typeface="Arial"/>
              </a:rPr>
              <a:t> tabela, </a:t>
            </a:r>
            <a:r>
              <a:rPr lang="pt-BR" sz="1100" b="0" i="0" u="none" strike="noStrike" cap="none" baseline="0" dirty="0" err="1">
                <a:solidFill>
                  <a:schemeClr val="dk1"/>
                </a:solidFill>
                <a:latin typeface="Arial"/>
                <a:ea typeface="Arial"/>
                <a:cs typeface="Arial"/>
                <a:sym typeface="Arial"/>
              </a:rPr>
              <a:t>etc</a:t>
            </a:r>
            <a:r>
              <a:rPr lang="pt-BR" sz="1100" b="0" i="0" u="none" strike="noStrike" cap="none" baseline="0" dirty="0">
                <a:solidFill>
                  <a:schemeClr val="dk1"/>
                </a:solidFill>
                <a:latin typeface="Arial"/>
                <a:ea typeface="Arial"/>
                <a:cs typeface="Arial"/>
                <a:sym typeface="Arial"/>
              </a:rPr>
              <a:t>).</a:t>
            </a:r>
          </a:p>
          <a:p>
            <a:pPr marL="0" marR="0" lvl="0" indent="0" algn="l" rtl="0">
              <a:spcBef>
                <a:spcPts val="0"/>
              </a:spcBef>
              <a:buClr>
                <a:schemeClr val="dk1"/>
              </a:buClr>
              <a:buFont typeface="Arial"/>
              <a:buNone/>
            </a:pPr>
            <a:endParaRPr sz="1100" b="0" i="0" u="none" strike="noStrike" cap="none" baseline="0" dirty="0">
              <a:solidFill>
                <a:schemeClr val="dk1"/>
              </a:solidFill>
              <a:latin typeface="Arial"/>
              <a:ea typeface="Arial"/>
              <a:cs typeface="Arial"/>
              <a:sym typeface="Arial"/>
            </a:endParaRPr>
          </a:p>
          <a:p>
            <a:pPr marL="457200" marR="0" lvl="0" indent="-228600" algn="l" rtl="0">
              <a:spcBef>
                <a:spcPts val="0"/>
              </a:spcBef>
              <a:buSzPct val="25000"/>
              <a:buNone/>
            </a:pPr>
            <a:r>
              <a:rPr lang="pt-BR" sz="1100" b="0" i="0" u="none" strike="noStrike" cap="none" baseline="0" dirty="0">
                <a:solidFill>
                  <a:schemeClr val="dk1"/>
                </a:solidFill>
                <a:latin typeface="Arial"/>
                <a:ea typeface="Arial"/>
                <a:cs typeface="Arial"/>
                <a:sym typeface="Arial"/>
              </a:rPr>
              <a:t>Outro exemplo … Todo o trafego para 128.8.0.0/16 sai pela porta 5…. O resultado é o que os sistemas modernos de OF podem usar </a:t>
            </a:r>
            <a:r>
              <a:rPr lang="pt-BR" sz="1100" b="0" i="0" u="none" strike="noStrike" cap="none" baseline="0" dirty="0" err="1">
                <a:solidFill>
                  <a:schemeClr val="dk1"/>
                </a:solidFill>
                <a:latin typeface="Arial"/>
                <a:ea typeface="Arial"/>
                <a:cs typeface="Arial"/>
                <a:sym typeface="Arial"/>
              </a:rPr>
              <a:t>padroes</a:t>
            </a:r>
            <a:r>
              <a:rPr lang="pt-BR" sz="1100" b="0" i="0" u="none" strike="noStrike" cap="none" baseline="0" dirty="0">
                <a:solidFill>
                  <a:schemeClr val="dk1"/>
                </a:solidFill>
                <a:latin typeface="Arial"/>
                <a:ea typeface="Arial"/>
                <a:cs typeface="Arial"/>
                <a:sym typeface="Arial"/>
              </a:rPr>
              <a:t> de L2 (ALL → Y), L3-</a:t>
            </a:r>
            <a:r>
              <a:rPr lang="pt-BR" sz="1100" b="0" i="0" u="none" strike="noStrike" cap="none" baseline="0" dirty="0" err="1">
                <a:solidFill>
                  <a:schemeClr val="dk1"/>
                </a:solidFill>
                <a:latin typeface="Arial"/>
                <a:ea typeface="Arial"/>
                <a:cs typeface="Arial"/>
                <a:sym typeface="Arial"/>
              </a:rPr>
              <a:t>Aggregation</a:t>
            </a:r>
            <a:r>
              <a:rPr lang="pt-BR" sz="1100" b="0" i="0" u="none" strike="noStrike" cap="none" baseline="0" dirty="0">
                <a:solidFill>
                  <a:schemeClr val="dk1"/>
                </a:solidFill>
                <a:latin typeface="Arial"/>
                <a:ea typeface="Arial"/>
                <a:cs typeface="Arial"/>
                <a:sym typeface="Arial"/>
              </a:rPr>
              <a:t> (ALL → IP/Prefixo) assim como regras baseada em fluxos, podendo ser utilizado para lidar com qualquer protocolo de rede tradicional como L2 </a:t>
            </a:r>
            <a:r>
              <a:rPr lang="pt-BR" sz="1100" b="0" i="0" u="none" strike="noStrike" cap="none" baseline="0" dirty="0" err="1">
                <a:solidFill>
                  <a:schemeClr val="dk1"/>
                </a:solidFill>
                <a:latin typeface="Arial"/>
                <a:ea typeface="Arial"/>
                <a:cs typeface="Arial"/>
                <a:sym typeface="Arial"/>
              </a:rPr>
              <a:t>learning</a:t>
            </a:r>
            <a:r>
              <a:rPr lang="pt-BR" sz="1100" b="0" i="0" u="none" strike="noStrike" cap="none" baseline="0" dirty="0">
                <a:solidFill>
                  <a:schemeClr val="dk1"/>
                </a:solidFill>
                <a:latin typeface="Arial"/>
                <a:ea typeface="Arial"/>
                <a:cs typeface="Arial"/>
                <a:sym typeface="Arial"/>
              </a:rPr>
              <a:t>, OSPF, BGP, </a:t>
            </a:r>
            <a:r>
              <a:rPr lang="pt-BR" sz="1100" b="0" i="0" u="none" strike="noStrike" cap="none" baseline="0" dirty="0" err="1">
                <a:solidFill>
                  <a:schemeClr val="dk1"/>
                </a:solidFill>
                <a:latin typeface="Arial"/>
                <a:ea typeface="Arial"/>
                <a:cs typeface="Arial"/>
                <a:sym typeface="Arial"/>
              </a:rPr>
              <a:t>etc</a:t>
            </a:r>
            <a:r>
              <a:rPr lang="pt-BR" sz="1100" b="0" i="0" u="none" strike="noStrike" cap="none" baseline="0" dirty="0">
                <a:solidFill>
                  <a:schemeClr val="dk1"/>
                </a:solidFill>
                <a:latin typeface="Arial"/>
                <a:ea typeface="Arial"/>
                <a:cs typeface="Arial"/>
                <a:sym typeface="Arial"/>
              </a:rPr>
              <a:t>, uma vez que cria exatamente as mesmas regras ou até agregar valor sobre os protocolos de plano de controle tradicional, ao misturar </a:t>
            </a:r>
            <a:r>
              <a:rPr lang="pt-BR" sz="1100" b="0" i="0" u="none" strike="noStrike" cap="none" baseline="0" dirty="0" err="1">
                <a:solidFill>
                  <a:schemeClr val="dk1"/>
                </a:solidFill>
                <a:latin typeface="Arial"/>
                <a:ea typeface="Arial"/>
                <a:cs typeface="Arial"/>
                <a:sym typeface="Arial"/>
              </a:rPr>
              <a:t>multiplos</a:t>
            </a:r>
            <a:r>
              <a:rPr lang="pt-BR" sz="1100" b="0" i="0" u="none" strike="noStrike" cap="none" baseline="0" dirty="0">
                <a:solidFill>
                  <a:schemeClr val="dk1"/>
                </a:solidFill>
                <a:latin typeface="Arial"/>
                <a:ea typeface="Arial"/>
                <a:cs typeface="Arial"/>
                <a:sym typeface="Arial"/>
              </a:rPr>
              <a:t> tipos de regras, como L2 e L3 na mesma rede. </a:t>
            </a:r>
          </a:p>
          <a:p>
            <a:pPr marL="0" marR="0" lvl="0" indent="0" algn="l" rtl="0">
              <a:spcBef>
                <a:spcPts val="0"/>
              </a:spcBef>
              <a:buClr>
                <a:schemeClr val="dk1"/>
              </a:buClr>
              <a:buFont typeface="Arial"/>
              <a:buNone/>
            </a:pPr>
            <a:endParaRPr sz="1100" b="0" i="0" u="none" strike="noStrike" cap="none" baseline="0" dirty="0">
              <a:solidFill>
                <a:schemeClr val="dk1"/>
              </a:solidFill>
              <a:latin typeface="Arial"/>
              <a:ea typeface="Arial"/>
              <a:cs typeface="Arial"/>
              <a:sym typeface="Arial"/>
            </a:endParaRPr>
          </a:p>
          <a:p>
            <a:pPr marL="457200" marR="0" lvl="0" indent="-228600" algn="l" rtl="0">
              <a:spcBef>
                <a:spcPts val="0"/>
              </a:spcBef>
              <a:buSzPct val="25000"/>
              <a:buNone/>
            </a:pPr>
            <a:r>
              <a:rPr lang="pt-BR" sz="1100" b="0" i="0" u="none" strike="noStrike" cap="none" baseline="0" dirty="0">
                <a:solidFill>
                  <a:schemeClr val="dk1"/>
                </a:solidFill>
                <a:latin typeface="Arial"/>
                <a:ea typeface="Arial"/>
                <a:cs typeface="Arial"/>
                <a:sym typeface="Arial"/>
              </a:rPr>
              <a:t>O trafego pode ser agregado por qualquer </a:t>
            </a:r>
            <a:r>
              <a:rPr lang="pt-BR" sz="1100" b="0" i="0" u="none" strike="noStrike" cap="none" baseline="0" dirty="0" err="1">
                <a:solidFill>
                  <a:schemeClr val="dk1"/>
                </a:solidFill>
                <a:latin typeface="Arial"/>
                <a:ea typeface="Arial"/>
                <a:cs typeface="Arial"/>
                <a:sym typeface="Arial"/>
              </a:rPr>
              <a:t>combinaçao</a:t>
            </a:r>
            <a:r>
              <a:rPr lang="pt-BR" sz="1100" b="0" i="0" u="none" strike="noStrike" cap="none" baseline="0" dirty="0">
                <a:solidFill>
                  <a:schemeClr val="dk1"/>
                </a:solidFill>
                <a:latin typeface="Arial"/>
                <a:ea typeface="Arial"/>
                <a:cs typeface="Arial"/>
                <a:sym typeface="Arial"/>
              </a:rPr>
              <a:t> dos 11 campos das camadas 1,2,3 e 4</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Shape 6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664" name="Shape 6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Shape 6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1" name="Shape 67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330200" algn="l" rtl="0">
              <a:spcBef>
                <a:spcPts val="0"/>
              </a:spcBef>
              <a:buClr>
                <a:schemeClr val="dk1"/>
              </a:buClr>
              <a:buSzPct val="100000"/>
              <a:buFont typeface="Arial"/>
              <a:buChar char="●"/>
            </a:pPr>
            <a:r>
              <a:rPr lang="pt-BR" sz="1600" b="0" i="0" u="none" strike="noStrike" cap="none" baseline="0">
                <a:solidFill>
                  <a:schemeClr val="dk1"/>
                </a:solidFill>
                <a:latin typeface="Arial"/>
                <a:ea typeface="Arial"/>
                <a:cs typeface="Arial"/>
                <a:sym typeface="Arial"/>
              </a:rPr>
              <a:t>Agent OF no SW consulta a tabela de fluxo. </a:t>
            </a:r>
          </a:p>
          <a:p>
            <a:pPr marL="457200" marR="0" lvl="0" indent="-330200" algn="l" rtl="0">
              <a:spcBef>
                <a:spcPts val="0"/>
              </a:spcBef>
              <a:buClr>
                <a:schemeClr val="dk1"/>
              </a:buClr>
              <a:buSzPct val="100000"/>
              <a:buFont typeface="Arial"/>
              <a:buChar char="●"/>
            </a:pPr>
            <a:r>
              <a:rPr lang="pt-BR" sz="1600" b="0" i="0" u="none" strike="noStrike" cap="none" baseline="0">
                <a:solidFill>
                  <a:schemeClr val="dk1"/>
                </a:solidFill>
                <a:latin typeface="Arial"/>
                <a:ea typeface="Arial"/>
                <a:cs typeface="Arial"/>
                <a:sym typeface="Arial"/>
              </a:rPr>
              <a:t>Se não há nenhuma regra para tratar o fluxo:</a:t>
            </a:r>
          </a:p>
          <a:p>
            <a:pPr marL="914400" marR="0" lvl="1" indent="-330200" algn="l" rtl="0">
              <a:spcBef>
                <a:spcPts val="0"/>
              </a:spcBef>
              <a:buClr>
                <a:schemeClr val="dk1"/>
              </a:buClr>
              <a:buSzPct val="100000"/>
              <a:buFont typeface="Arial"/>
              <a:buChar char="○"/>
            </a:pPr>
            <a:r>
              <a:rPr lang="pt-BR" sz="1600" b="0" i="0" u="none" strike="noStrike" cap="none" baseline="0">
                <a:solidFill>
                  <a:schemeClr val="dk1"/>
                </a:solidFill>
                <a:latin typeface="Arial"/>
                <a:ea typeface="Arial"/>
                <a:cs typeface="Arial"/>
                <a:sym typeface="Arial"/>
              </a:rPr>
              <a:t>SW cria um pacote OF “packet-in” e o envia para o controlador</a:t>
            </a:r>
          </a:p>
          <a:p>
            <a:pPr marL="914400" marR="0" lvl="1" indent="-330200" algn="l" rtl="0">
              <a:spcBef>
                <a:spcPts val="0"/>
              </a:spcBef>
              <a:buClr>
                <a:schemeClr val="dk1"/>
              </a:buClr>
              <a:buSzPct val="100000"/>
              <a:buFont typeface="Arial"/>
              <a:buChar char="○"/>
            </a:pPr>
            <a:r>
              <a:rPr lang="pt-BR" sz="1600" b="0" i="0" u="none" strike="noStrike" cap="none" baseline="0">
                <a:solidFill>
                  <a:schemeClr val="dk1"/>
                </a:solidFill>
                <a:latin typeface="Arial"/>
                <a:ea typeface="Arial"/>
                <a:cs typeface="Arial"/>
                <a:sym typeface="Arial"/>
              </a:rPr>
              <a:t>Controlador processa o pacote e determina a regra a ser inserida na tabela do switch</a:t>
            </a:r>
          </a:p>
          <a:p>
            <a:pPr marL="457200" marR="0" lvl="0" indent="-330200" algn="l" rtl="0">
              <a:spcBef>
                <a:spcPts val="0"/>
              </a:spcBef>
              <a:buClr>
                <a:schemeClr val="dk1"/>
              </a:buClr>
              <a:buSzPct val="100000"/>
              <a:buFont typeface="Arial"/>
              <a:buChar char="●"/>
            </a:pPr>
            <a:r>
              <a:rPr lang="pt-BR" sz="1600" b="0" i="0" u="none" strike="noStrike" cap="none" baseline="0">
                <a:solidFill>
                  <a:schemeClr val="dk1"/>
                </a:solidFill>
                <a:latin typeface="Arial"/>
                <a:ea typeface="Arial"/>
                <a:cs typeface="Arial"/>
                <a:sym typeface="Arial"/>
              </a:rPr>
              <a:t>Uso eficiente da tabela de fluxos</a:t>
            </a:r>
          </a:p>
          <a:p>
            <a:pPr marL="457200" marR="0" lvl="0" indent="-330200" algn="l" rtl="0">
              <a:spcBef>
                <a:spcPts val="0"/>
              </a:spcBef>
              <a:buClr>
                <a:schemeClr val="dk1"/>
              </a:buClr>
              <a:buSzPct val="100000"/>
              <a:buFont typeface="Arial"/>
              <a:buChar char="●"/>
            </a:pPr>
            <a:r>
              <a:rPr lang="pt-BR" sz="1600" b="0" i="0" u="none" strike="noStrike" cap="none" baseline="0">
                <a:solidFill>
                  <a:schemeClr val="dk1"/>
                </a:solidFill>
                <a:latin typeface="Arial"/>
                <a:ea typeface="Arial"/>
                <a:cs typeface="Arial"/>
                <a:sym typeface="Arial"/>
              </a:rPr>
              <a:t>Sobrecarga adicional (tempo) para o estabelecimento dos fluxos</a:t>
            </a:r>
          </a:p>
          <a:p>
            <a:pPr marL="457200" marR="0" lvl="0" indent="-330200" algn="l" rtl="0">
              <a:spcBef>
                <a:spcPts val="0"/>
              </a:spcBef>
              <a:buClr>
                <a:schemeClr val="dk1"/>
              </a:buClr>
              <a:buSzPct val="100000"/>
              <a:buFont typeface="Arial"/>
              <a:buChar char="●"/>
            </a:pPr>
            <a:r>
              <a:rPr lang="pt-BR" sz="1600" b="0" i="0" u="none" strike="noStrike" cap="none" baseline="0">
                <a:solidFill>
                  <a:schemeClr val="dk1"/>
                </a:solidFill>
                <a:latin typeface="Arial"/>
                <a:ea typeface="Arial"/>
                <a:cs typeface="Arial"/>
                <a:sym typeface="Arial"/>
              </a:rPr>
              <a:t>Se a conexão com o controlador é perdida, a atuação do switch fica limitada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8" name="Shape 67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pt-BR" sz="1600" b="1" i="0" u="none" strike="noStrike" cap="none" baseline="0">
                <a:solidFill>
                  <a:schemeClr val="dk1"/>
                </a:solidFill>
                <a:latin typeface="Arial"/>
                <a:ea typeface="Arial"/>
                <a:cs typeface="Arial"/>
                <a:sym typeface="Arial"/>
              </a:rPr>
              <a:t>Proativo</a:t>
            </a:r>
          </a:p>
          <a:p>
            <a:pPr marL="457200" marR="0" lvl="0" indent="-330200" algn="l" rtl="0">
              <a:spcBef>
                <a:spcPts val="0"/>
              </a:spcBef>
              <a:buClr>
                <a:schemeClr val="dk1"/>
              </a:buClr>
              <a:buSzPct val="100000"/>
              <a:buFont typeface="Arial"/>
              <a:buChar char="●"/>
            </a:pPr>
            <a:r>
              <a:rPr lang="pt-BR" sz="1600" b="0" i="0" u="none" strike="noStrike" cap="none" baseline="0">
                <a:solidFill>
                  <a:schemeClr val="dk1"/>
                </a:solidFill>
                <a:latin typeface="Arial"/>
                <a:ea typeface="Arial"/>
                <a:cs typeface="Arial"/>
                <a:sym typeface="Arial"/>
              </a:rPr>
              <a:t>Controlador ‘popula’ a tabela de fluxos no switch </a:t>
            </a:r>
            <a:r>
              <a:rPr lang="pt-BR" sz="1600" b="1" i="0" u="none" strike="noStrike" cap="none" baseline="0">
                <a:solidFill>
                  <a:schemeClr val="dk1"/>
                </a:solidFill>
                <a:latin typeface="Arial"/>
                <a:ea typeface="Arial"/>
                <a:cs typeface="Arial"/>
                <a:sym typeface="Arial"/>
              </a:rPr>
              <a:t>previamente.</a:t>
            </a:r>
          </a:p>
          <a:p>
            <a:pPr marL="457200" marR="0" lvl="0" indent="-330200" algn="l" rtl="0">
              <a:spcBef>
                <a:spcPts val="0"/>
              </a:spcBef>
              <a:buClr>
                <a:schemeClr val="dk1"/>
              </a:buClr>
              <a:buSzPct val="100000"/>
              <a:buFont typeface="Arial"/>
              <a:buChar char="●"/>
            </a:pPr>
            <a:r>
              <a:rPr lang="pt-BR" sz="1600" b="0" i="0" u="none" strike="noStrike" cap="none" baseline="0">
                <a:solidFill>
                  <a:schemeClr val="dk1"/>
                </a:solidFill>
                <a:latin typeface="Arial"/>
                <a:ea typeface="Arial"/>
                <a:cs typeface="Arial"/>
                <a:sym typeface="Arial"/>
              </a:rPr>
              <a:t>Age de forma semelhante a uma tipica tabela de roteamento tradicional (rota mais especifica)</a:t>
            </a:r>
          </a:p>
          <a:p>
            <a:pPr marL="457200" marR="0" lvl="0" indent="-330200" algn="l" rtl="0">
              <a:spcBef>
                <a:spcPts val="0"/>
              </a:spcBef>
              <a:buClr>
                <a:schemeClr val="dk1"/>
              </a:buClr>
              <a:buSzPct val="100000"/>
              <a:buFont typeface="Arial"/>
              <a:buChar char="●"/>
            </a:pPr>
            <a:r>
              <a:rPr lang="pt-BR" sz="1600" b="0" i="0" u="none" strike="noStrike" cap="none" baseline="0">
                <a:solidFill>
                  <a:schemeClr val="dk1"/>
                </a:solidFill>
                <a:latin typeface="Arial"/>
                <a:ea typeface="Arial"/>
                <a:cs typeface="Arial"/>
                <a:sym typeface="Arial"/>
              </a:rPr>
              <a:t>Não incorre em sobrecarga (tempo) adicional para o estabelecimento dos fluxos</a:t>
            </a:r>
          </a:p>
          <a:p>
            <a:pPr marL="457200" marR="0" lvl="0" indent="-330200" algn="l" rtl="0">
              <a:spcBef>
                <a:spcPts val="0"/>
              </a:spcBef>
              <a:buClr>
                <a:schemeClr val="dk1"/>
              </a:buClr>
              <a:buSzPct val="100000"/>
              <a:buFont typeface="Arial"/>
              <a:buChar char="●"/>
            </a:pPr>
            <a:r>
              <a:rPr lang="pt-BR" sz="1600" b="0" i="0" u="none" strike="noStrike" cap="none" baseline="0">
                <a:solidFill>
                  <a:schemeClr val="dk1"/>
                </a:solidFill>
                <a:latin typeface="Arial"/>
                <a:ea typeface="Arial"/>
                <a:cs typeface="Arial"/>
                <a:sym typeface="Arial"/>
              </a:rPr>
              <a:t>Perda da conexão ao controlador não implica na limitação da conectividade</a:t>
            </a:r>
          </a:p>
          <a:p>
            <a:pPr marL="457200" marR="0" lvl="0" indent="-330200" algn="l" rtl="0">
              <a:spcBef>
                <a:spcPts val="0"/>
              </a:spcBef>
              <a:buClr>
                <a:schemeClr val="dk1"/>
              </a:buClr>
              <a:buSzPct val="100000"/>
              <a:buFont typeface="Arial"/>
              <a:buChar char="●"/>
            </a:pPr>
            <a:r>
              <a:rPr lang="pt-BR" sz="1600" b="0" i="0" u="none" strike="noStrike" cap="none" baseline="0">
                <a:solidFill>
                  <a:schemeClr val="dk1"/>
                </a:solidFill>
                <a:latin typeface="Arial"/>
                <a:ea typeface="Arial"/>
                <a:cs typeface="Arial"/>
                <a:sym typeface="Arial"/>
              </a:rPr>
              <a:t>Essencialmente, requer regras agregadas (</a:t>
            </a:r>
            <a:r>
              <a:rPr lang="pt-BR" sz="1600" b="0" i="1" u="none" strike="noStrike" cap="none" baseline="0">
                <a:solidFill>
                  <a:schemeClr val="dk1"/>
                </a:solidFill>
                <a:latin typeface="Arial"/>
                <a:ea typeface="Arial"/>
                <a:cs typeface="Arial"/>
                <a:sym typeface="Arial"/>
              </a:rPr>
              <a:t>wildcard</a:t>
            </a:r>
            <a:r>
              <a:rPr lang="pt-BR" sz="1600" b="0" i="0" u="none" strike="noStrike" cap="none" baseline="0">
                <a:solidFill>
                  <a:schemeClr val="dk1"/>
                </a:solidFill>
                <a:latin typeface="Arial"/>
                <a:ea typeface="Arial"/>
                <a:cs typeface="Arial"/>
                <a:sym typeface="Arial"/>
              </a:rPr>
              <a:t>)</a:t>
            </a:r>
          </a:p>
          <a:p>
            <a:pPr marL="0" marR="0" lvl="0" indent="0" algn="l" rtl="0">
              <a:spcBef>
                <a:spcPts val="0"/>
              </a:spcBef>
              <a:buClr>
                <a:schemeClr val="dk1"/>
              </a:buClr>
              <a:buFont typeface="Arial"/>
              <a:buNone/>
            </a:pPr>
            <a:endParaRPr sz="1000" b="0" i="1" u="none" strike="noStrike" cap="none" baseline="0">
              <a:solidFill>
                <a:srgbClr val="3E433E"/>
              </a:solidFill>
              <a:highlight>
                <a:srgbClr val="FFFFFF"/>
              </a:highlight>
              <a:latin typeface="Arial"/>
              <a:ea typeface="Arial"/>
              <a:cs typeface="Arial"/>
              <a:sym typeface="Arial"/>
            </a:endParaRPr>
          </a:p>
          <a:p>
            <a:pPr marL="0" marR="0" lvl="0" indent="0" algn="l" rtl="0">
              <a:spcBef>
                <a:spcPts val="0"/>
              </a:spcBef>
              <a:buClr>
                <a:schemeClr val="dk1"/>
              </a:buClr>
              <a:buSzPct val="25000"/>
              <a:buFont typeface="Arial"/>
              <a:buNone/>
            </a:pPr>
            <a:r>
              <a:rPr lang="pt-BR" sz="1600" b="0" i="0" u="none" strike="noStrike" cap="none" baseline="0">
                <a:solidFill>
                  <a:schemeClr val="dk1"/>
                </a:solidFill>
                <a:latin typeface="Arial"/>
                <a:ea typeface="Arial"/>
                <a:cs typeface="Arial"/>
                <a:sym typeface="Arial"/>
              </a:rPr>
              <a:t>Controle agregado; menor controle dos fluxos (granularidade mais alta)</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6" name="Shape 68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rgbClr val="3E433E"/>
              </a:buClr>
              <a:buSzPct val="25000"/>
              <a:buFont typeface="Arial"/>
              <a:buNone/>
            </a:pPr>
            <a:r>
              <a:rPr lang="pt-BR" sz="1000" b="0" i="0" u="none" strike="noStrike" cap="none" baseline="0">
                <a:solidFill>
                  <a:srgbClr val="3E433E"/>
                </a:solidFill>
                <a:highlight>
                  <a:srgbClr val="FFFFFF"/>
                </a:highlight>
                <a:latin typeface="Arial"/>
                <a:ea typeface="Arial"/>
                <a:cs typeface="Arial"/>
                <a:sym typeface="Arial"/>
              </a:rPr>
              <a:t>A combinação dos dois metodos, garante uma maior flexibilidade  (vinda do modo reativo, devido ao tratamento mais granular do trafego) enquanto ainda precisar o encaminhamento com baixa latência para o resto do trafego.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Shape 6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3" name="Shape 69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lnSpc>
                <a:spcPct val="130000"/>
              </a:lnSpc>
              <a:spcBef>
                <a:spcPts val="0"/>
              </a:spcBef>
              <a:spcAft>
                <a:spcPts val="0"/>
              </a:spcAft>
              <a:buClr>
                <a:schemeClr val="dk1"/>
              </a:buClr>
              <a:buSzPct val="25000"/>
              <a:buFont typeface="Arial"/>
              <a:buNone/>
            </a:pPr>
            <a:r>
              <a:rPr lang="pt-BR" sz="1000" b="0" i="0" u="none" strike="noStrike" cap="none" baseline="0">
                <a:solidFill>
                  <a:schemeClr val="dk1"/>
                </a:solidFill>
                <a:latin typeface="Arial"/>
                <a:ea typeface="Arial"/>
                <a:cs typeface="Arial"/>
                <a:sym typeface="Arial"/>
              </a:rPr>
              <a:t>An </a:t>
            </a:r>
            <a:r>
              <a:rPr lang="pt-BR" sz="1000" b="0" i="0" u="sng" strike="noStrike" cap="none" baseline="0">
                <a:solidFill>
                  <a:schemeClr val="hlink"/>
                </a:solidFill>
                <a:latin typeface="Arial"/>
                <a:ea typeface="Arial"/>
                <a:cs typeface="Arial"/>
                <a:sym typeface="Arial"/>
                <a:hlinkClick r:id="rId3"/>
              </a:rPr>
              <a:t>SDN Controller</a:t>
            </a:r>
            <a:r>
              <a:rPr lang="pt-BR" sz="1000" b="0" i="0" u="none" strike="noStrike" cap="none" baseline="0">
                <a:solidFill>
                  <a:schemeClr val="dk1"/>
                </a:solidFill>
                <a:latin typeface="Arial"/>
                <a:ea typeface="Arial"/>
                <a:cs typeface="Arial"/>
                <a:sym typeface="Arial"/>
              </a:rPr>
              <a:t> in a </a:t>
            </a:r>
            <a:r>
              <a:rPr lang="pt-BR" sz="1000" b="0" i="0" u="sng" strike="noStrike" cap="none" baseline="0">
                <a:solidFill>
                  <a:schemeClr val="hlink"/>
                </a:solidFill>
                <a:latin typeface="Arial"/>
                <a:ea typeface="Arial"/>
                <a:cs typeface="Arial"/>
                <a:sym typeface="Arial"/>
                <a:hlinkClick r:id="rId4"/>
              </a:rPr>
              <a:t>software-defined network (SDN)</a:t>
            </a:r>
            <a:r>
              <a:rPr lang="pt-BR" sz="1000" b="0" i="0" u="none" strike="noStrike" cap="none" baseline="0">
                <a:solidFill>
                  <a:schemeClr val="dk1"/>
                </a:solidFill>
                <a:latin typeface="Arial"/>
                <a:ea typeface="Arial"/>
                <a:cs typeface="Arial"/>
                <a:sym typeface="Arial"/>
              </a:rPr>
              <a:t> is the “brains” of the network. It is the strategic control point in the </a:t>
            </a:r>
            <a:r>
              <a:rPr lang="pt-BR" sz="1000" b="0" i="0" u="sng" strike="noStrike" cap="none" baseline="0">
                <a:solidFill>
                  <a:schemeClr val="hlink"/>
                </a:solidFill>
                <a:latin typeface="Arial"/>
                <a:ea typeface="Arial"/>
                <a:cs typeface="Arial"/>
                <a:sym typeface="Arial"/>
                <a:hlinkClick r:id="rId5"/>
              </a:rPr>
              <a:t>SDN</a:t>
            </a:r>
            <a:r>
              <a:rPr lang="pt-BR" sz="1000" b="0" i="0" u="none" strike="noStrike" cap="none" baseline="0">
                <a:solidFill>
                  <a:schemeClr val="dk1"/>
                </a:solidFill>
                <a:latin typeface="Arial"/>
                <a:ea typeface="Arial"/>
                <a:cs typeface="Arial"/>
                <a:sym typeface="Arial"/>
              </a:rPr>
              <a:t>network, relaying information to the switches/routers ‘below’ (via </a:t>
            </a:r>
            <a:r>
              <a:rPr lang="pt-BR" sz="1000" b="0" i="0" u="sng" strike="noStrike" cap="none" baseline="0">
                <a:solidFill>
                  <a:schemeClr val="hlink"/>
                </a:solidFill>
                <a:latin typeface="Arial"/>
                <a:ea typeface="Arial"/>
                <a:cs typeface="Arial"/>
                <a:sym typeface="Arial"/>
                <a:hlinkClick r:id="rId6"/>
              </a:rPr>
              <a:t>southbound APIs</a:t>
            </a:r>
            <a:r>
              <a:rPr lang="pt-BR" sz="1000" b="0" i="0" u="none" strike="noStrike" cap="none" baseline="0">
                <a:solidFill>
                  <a:schemeClr val="dk1"/>
                </a:solidFill>
                <a:latin typeface="Arial"/>
                <a:ea typeface="Arial"/>
                <a:cs typeface="Arial"/>
                <a:sym typeface="Arial"/>
              </a:rPr>
              <a:t>) and the applications and business logic ‘above’ (via </a:t>
            </a:r>
            <a:r>
              <a:rPr lang="pt-BR" sz="1000" b="0" i="0" u="sng" strike="noStrike" cap="none" baseline="0">
                <a:solidFill>
                  <a:schemeClr val="hlink"/>
                </a:solidFill>
                <a:latin typeface="Arial"/>
                <a:ea typeface="Arial"/>
                <a:cs typeface="Arial"/>
                <a:sym typeface="Arial"/>
                <a:hlinkClick r:id="rId7"/>
              </a:rPr>
              <a:t>northbound APIs</a:t>
            </a:r>
            <a:r>
              <a:rPr lang="pt-BR" sz="1000" b="0" i="0" u="none" strike="noStrike" cap="none" baseline="0">
                <a:solidFill>
                  <a:schemeClr val="dk1"/>
                </a:solidFill>
                <a:latin typeface="Arial"/>
                <a:ea typeface="Arial"/>
                <a:cs typeface="Arial"/>
                <a:sym typeface="Arial"/>
              </a:rPr>
              <a:t>). veicular a informação para os comutadores / routers 'abaixo' (via APIs Southbound) e as aplicações e lógica de negócios "acima" (via APIs northbound).</a:t>
            </a:r>
          </a:p>
          <a:p>
            <a:pPr marL="0" marR="0" lvl="0" indent="0" algn="l" rtl="0">
              <a:lnSpc>
                <a:spcPct val="130000"/>
              </a:lnSpc>
              <a:spcBef>
                <a:spcPts val="1700"/>
              </a:spcBef>
              <a:spcAft>
                <a:spcPts val="1700"/>
              </a:spcAft>
              <a:buClr>
                <a:schemeClr val="dk1"/>
              </a:buClr>
              <a:buSzPct val="25000"/>
              <a:buFont typeface="Arial"/>
              <a:buNone/>
            </a:pPr>
            <a:r>
              <a:rPr lang="pt-BR" sz="1000" b="0" i="0" u="none" strike="noStrike" cap="none" baseline="0">
                <a:solidFill>
                  <a:schemeClr val="dk1"/>
                </a:solidFill>
                <a:latin typeface="Arial"/>
                <a:ea typeface="Arial"/>
                <a:cs typeface="Arial"/>
                <a:sym typeface="Arial"/>
              </a:rPr>
              <a:t>The SDN Controller platform typically contains a collection of “pluggable” modules that can perform different network tasks. Some of the basic tasks include inventorying what devices are within the network and the capabilities of each and gathering network statistics. Extensions can be inserted that enhance the functionality and support more advanced capabilities, such as running algorithms to perform analytics and orchestrating new rules throughout the network.</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3" name="Shape 70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pt-BR" sz="1100" b="0" i="0" u="none" strike="noStrike" cap="none" baseline="0">
                <a:solidFill>
                  <a:schemeClr val="dk1"/>
                </a:solidFill>
                <a:latin typeface="Arial"/>
                <a:ea typeface="Arial"/>
                <a:cs typeface="Arial"/>
                <a:sym typeface="Arial"/>
              </a:rPr>
              <a:t>OpenFlow → Uma das interfaces southbound mais utilizadas na atualidade.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Shape 7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12" name="Shape 71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1" name="Shape 72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8" name="Shape 72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Shape 7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35" name="Shape 7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Shape 7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42" name="Shape 74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Shape 7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49" name="Shape 74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pt-BR" sz="1100" b="0" i="0" u="none" strike="noStrike" cap="none" baseline="0">
                <a:solidFill>
                  <a:schemeClr val="dk1"/>
                </a:solidFill>
                <a:latin typeface="Arial"/>
                <a:ea typeface="Arial"/>
                <a:cs typeface="Arial"/>
                <a:sym typeface="Arial"/>
              </a:rPr>
              <a:t>Quando uTlizar  o NOX? </a:t>
            </a:r>
          </a:p>
          <a:p>
            <a:pPr marL="0" marR="0" lvl="0" indent="0" algn="l" rtl="0">
              <a:spcBef>
                <a:spcPts val="0"/>
              </a:spcBef>
              <a:buClr>
                <a:schemeClr val="dk1"/>
              </a:buClr>
              <a:buSzPct val="25000"/>
              <a:buFont typeface="Arial"/>
              <a:buNone/>
            </a:pPr>
            <a:r>
              <a:rPr lang="pt-BR" sz="1100" b="0" i="0" u="none" strike="noStrike" cap="none" baseline="0">
                <a:solidFill>
                  <a:schemeClr val="dk1"/>
                </a:solidFill>
                <a:latin typeface="Arial"/>
                <a:ea typeface="Arial"/>
                <a:cs typeface="Arial"/>
                <a:sym typeface="Arial"/>
              </a:rPr>
              <a:t>• Quando possuir conhecimentos em C++; • Quando deseja u&gt;lizar semân&gt;ca OpenFlow de baixo nível;  </a:t>
            </a:r>
          </a:p>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pt-BR" sz="1100" b="0" i="0" u="none" strike="noStrike" cap="none" baseline="0">
                <a:solidFill>
                  <a:schemeClr val="dk1"/>
                </a:solidFill>
                <a:latin typeface="Arial"/>
                <a:ea typeface="Arial"/>
                <a:cs typeface="Arial"/>
                <a:sym typeface="Arial"/>
              </a:rPr>
              <a:t>Quando uTlizar o POX? • Quando possui (ou deseja adquirir) conhecimentos na linguagem Python; • Quando não necessitar de alto desempenho no controle da rede; • Quando dispõe de pouco tempo para implementação</a:t>
            </a:r>
          </a:p>
          <a:p>
            <a:pPr marL="0" marR="0" lvl="0" indent="0" algn="l" rtl="0">
              <a:spcBef>
                <a:spcPts val="0"/>
              </a:spcBef>
              <a:buClr>
                <a:schemeClr val="dk1"/>
              </a:buClr>
              <a:buSzPct val="25000"/>
              <a:buFont typeface="Arial"/>
              <a:buNone/>
            </a:pPr>
            <a:r>
              <a:rPr lang="pt-BR" sz="1100" b="0" i="0" u="none" strike="noStrike" cap="none" baseline="0">
                <a:solidFill>
                  <a:schemeClr val="dk1"/>
                </a:solidFill>
                <a:latin typeface="Arial"/>
                <a:ea typeface="Arial"/>
                <a:cs typeface="Arial"/>
                <a:sym typeface="Arial"/>
              </a:rPr>
              <a:t>e/ou experimentação; • Quando desejar um controlador para fins didá&gt;cos.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63" name="Shape 76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pt-BR" sz="1100" b="0" i="0" u="none" strike="noStrike" cap="none" baseline="0">
                <a:solidFill>
                  <a:schemeClr val="dk1"/>
                </a:solidFill>
                <a:latin typeface="Arial"/>
                <a:ea typeface="Arial"/>
                <a:cs typeface="Arial"/>
                <a:sym typeface="Arial"/>
              </a:rPr>
              <a:t>Quando uTlizar o Ryu • Quando possuir conhecimento na linguagem de programação Pyhton; • Quando não necessitar de aplicações de alto desempenho; • Quando necessitar u&gt;lizar versões mais recentes do protocolo OpenFlow (1.3 ou 1.4); • Quando necessitar de integração com OpenStack</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Shape 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70" name="Shape 77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pt-BR" sz="1100" b="0" i="0" u="none" strike="noStrike" cap="none" baseline="0">
                <a:solidFill>
                  <a:schemeClr val="dk1"/>
                </a:solidFill>
                <a:latin typeface="Arial"/>
                <a:ea typeface="Arial"/>
                <a:cs typeface="Arial"/>
                <a:sym typeface="Arial"/>
              </a:rPr>
              <a:t>Quando possuir conhecimentos na linguagem de programação Java; • Quando necessitar de esempenho e suporte em níveis de produção; • Quando necessitar interagir com o controlador por  meio de uma API Rest</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Shape 7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77" name="Shape 77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pt-BR" sz="1100" b="0" i="0" u="none" strike="noStrike" cap="none" baseline="0">
                <a:solidFill>
                  <a:schemeClr val="dk1"/>
                </a:solidFill>
                <a:latin typeface="Arial"/>
                <a:ea typeface="Arial"/>
                <a:cs typeface="Arial"/>
                <a:sym typeface="Arial"/>
              </a:rPr>
              <a:t>Quando uTlizar o OpenDaylight? • Quando ossuir  conhecimentos na linguagem Java; • Quando necessitar de desempenho e suporte em níveis de produção; • Quando necessitar de integração com OpenStack; • Quando desejar trabalhar  com aplicações  modulares; • Quando desejar trabalhar com  aplicações suportadas por terceiros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Shape 7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84" name="Shape 78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Shape 7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91" name="Shape 79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98" name="Shape 7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8" name="Shape 81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bg>
      <p:bgRef idx="1003">
        <a:schemeClr val="bg1"/>
      </p:bgRef>
    </p:bg>
    <p:spTree>
      <p:nvGrpSpPr>
        <p:cNvPr id="1" name=""/>
        <p:cNvGrpSpPr/>
        <p:nvPr/>
      </p:nvGrpSpPr>
      <p:grpSpPr>
        <a:xfrm>
          <a:off x="0" y="0"/>
          <a:ext cx="0" cy="0"/>
          <a:chOff x="0" y="0"/>
          <a:chExt cx="0" cy="0"/>
        </a:xfrm>
      </p:grpSpPr>
      <p:sp>
        <p:nvSpPr>
          <p:cNvPr id="12" name="Retângulo 11"/>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Subtítulo 8"/>
          <p:cNvSpPr>
            <a:spLocks noGrp="1"/>
          </p:cNvSpPr>
          <p:nvPr>
            <p:ph type="subTitle" idx="1"/>
          </p:nvPr>
        </p:nvSpPr>
        <p:spPr>
          <a:xfrm>
            <a:off x="1295400" y="2400300"/>
            <a:ext cx="6400800" cy="120015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pt-BR" smtClean="0"/>
              <a:t>Clique para editar o estilo do subtítulo mestre</a:t>
            </a:r>
            <a:endParaRPr kumimoji="0" lang="en-US"/>
          </a:p>
        </p:txBody>
      </p:sp>
      <p:sp>
        <p:nvSpPr>
          <p:cNvPr id="28" name="Espaço Reservado para Data 27"/>
          <p:cNvSpPr>
            <a:spLocks noGrp="1"/>
          </p:cNvSpPr>
          <p:nvPr>
            <p:ph type="dt" sz="half" idx="10"/>
          </p:nvPr>
        </p:nvSpPr>
        <p:spPr/>
        <p:txBody>
          <a:bodyPr/>
          <a:lstStyle/>
          <a:p>
            <a:fld id="{564CF2E0-CCC4-4E1E-9902-C3C36AB3FDA4}" type="datetimeFigureOut">
              <a:rPr lang="en-US" smtClean="0"/>
              <a:pPr/>
              <a:t>12/3/2015</a:t>
            </a:fld>
            <a:endParaRPr lang="en-US"/>
          </a:p>
        </p:txBody>
      </p:sp>
      <p:sp>
        <p:nvSpPr>
          <p:cNvPr id="17" name="Espaço Reservado para Rodapé 16"/>
          <p:cNvSpPr>
            <a:spLocks noGrp="1"/>
          </p:cNvSpPr>
          <p:nvPr>
            <p:ph type="ftr" sz="quarter" idx="11"/>
          </p:nvPr>
        </p:nvSpPr>
        <p:spPr/>
        <p:txBody>
          <a:bodyPr/>
          <a:lstStyle/>
          <a:p>
            <a:endParaRPr kumimoji="0" lang="en-US"/>
          </a:p>
        </p:txBody>
      </p:sp>
      <p:sp>
        <p:nvSpPr>
          <p:cNvPr id="29" name="Espaço Reservado para Número de Slide 28"/>
          <p:cNvSpPr>
            <a:spLocks noGrp="1"/>
          </p:cNvSpPr>
          <p:nvPr>
            <p:ph type="sldNum" sz="quarter" idx="12"/>
          </p:nvPr>
        </p:nvSpPr>
        <p:spPr/>
        <p:txBody>
          <a:bodyPr lIns="0" tIns="0" rIns="0" bIns="0">
            <a:noAutofit/>
          </a:bodyPr>
          <a:lstStyle>
            <a:lvl1pPr>
              <a:defRPr sz="1400">
                <a:solidFill>
                  <a:srgbClr val="FFFFFF"/>
                </a:solidFill>
              </a:defRPr>
            </a:lvl1pPr>
          </a:lstStyle>
          <a:p>
            <a:pPr marL="0" marR="0" lvl="0" indent="0" algn="r" rtl="0">
              <a:lnSpc>
                <a:spcPct val="100000"/>
              </a:lnSpc>
              <a:spcBef>
                <a:spcPts val="0"/>
              </a:spcBef>
              <a:spcAft>
                <a:spcPts val="0"/>
              </a:spcAft>
              <a:buClr>
                <a:srgbClr val="999999"/>
              </a:buClr>
              <a:buSzPct val="25000"/>
              <a:buFont typeface="Arial"/>
              <a:buNone/>
            </a:pPr>
            <a:fld id="{00000000-1234-1234-1234-123412341234}" type="slidenum">
              <a:rPr lang="pt-BR" sz="1300" b="0" i="0" u="none" strike="noStrike" cap="none" baseline="0" smtClean="0">
                <a:solidFill>
                  <a:srgbClr val="999999"/>
                </a:solidFill>
                <a:latin typeface="Arial"/>
                <a:ea typeface="Arial"/>
                <a:cs typeface="Arial"/>
                <a:sym typeface="Arial"/>
              </a:rPr>
              <a:pPr marL="0" marR="0" lvl="0" indent="0" algn="r" rtl="0">
                <a:lnSpc>
                  <a:spcPct val="100000"/>
                </a:lnSpc>
                <a:spcBef>
                  <a:spcPts val="0"/>
                </a:spcBef>
                <a:spcAft>
                  <a:spcPts val="0"/>
                </a:spcAft>
                <a:buClr>
                  <a:srgbClr val="999999"/>
                </a:buClr>
                <a:buSzPct val="25000"/>
                <a:buFont typeface="Arial"/>
                <a:buNone/>
              </a:pPr>
              <a:t>‹nº›</a:t>
            </a:fld>
            <a:endParaRPr lang="pt-BR" sz="1300" b="0" i="0" u="none" strike="noStrike" cap="none" baseline="0">
              <a:solidFill>
                <a:srgbClr val="999999"/>
              </a:solidFill>
              <a:latin typeface="Arial"/>
              <a:ea typeface="Arial"/>
              <a:cs typeface="Arial"/>
              <a:sym typeface="Arial"/>
            </a:endParaRPr>
          </a:p>
        </p:txBody>
      </p:sp>
      <p:sp>
        <p:nvSpPr>
          <p:cNvPr id="7" name="Retângulo 6"/>
          <p:cNvSpPr/>
          <p:nvPr/>
        </p:nvSpPr>
        <p:spPr>
          <a:xfrm>
            <a:off x="62932" y="1086978"/>
            <a:ext cx="9021537" cy="1145512"/>
          </a:xfrm>
          <a:prstGeom prst="rect">
            <a:avLst/>
          </a:prstGeom>
          <a:solidFill>
            <a:srgbClr val="00B050"/>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ítulo 7"/>
          <p:cNvSpPr>
            <a:spLocks noGrp="1"/>
          </p:cNvSpPr>
          <p:nvPr>
            <p:ph type="ctrTitle"/>
          </p:nvPr>
        </p:nvSpPr>
        <p:spPr>
          <a:xfrm>
            <a:off x="457200" y="1129448"/>
            <a:ext cx="8229600" cy="1102519"/>
          </a:xfrm>
        </p:spPr>
        <p:txBody>
          <a:bodyPr anchor="ctr"/>
          <a:lstStyle>
            <a:lvl1pPr algn="ctr">
              <a:defRPr lang="en-US" dirty="0">
                <a:solidFill>
                  <a:srgbClr val="FFFFFF"/>
                </a:solidFill>
              </a:defRPr>
            </a:lvl1pPr>
          </a:lstStyle>
          <a:p>
            <a:r>
              <a:rPr kumimoji="0" lang="pt-BR" smtClean="0"/>
              <a:t>Clique para editar o estilo do título mestre</a:t>
            </a:r>
            <a:endParaRPr kumimoji="0" lang="en-US"/>
          </a:p>
        </p:txBody>
      </p:sp>
      <p:pic>
        <p:nvPicPr>
          <p:cNvPr id="14" name="Picture 12" descr="Z:\home\cass\Dropbox\papers\poster-sibgrapi\figures\principal_ufmg.jp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6876256" y="3723878"/>
            <a:ext cx="1875314" cy="85361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4" descr="http://homepages.dcc.ufmg.br/~kaytoue/images/dcc.jpg"/>
          <p:cNvPicPr>
            <a:picLocks noChangeAspect="1" noChangeArrowheads="1"/>
          </p:cNvPicPr>
          <p:nvPr userDrawn="1"/>
        </p:nvPicPr>
        <p:blipFill>
          <a:blip r:embed="rId3" cstate="print"/>
          <a:srcRect/>
          <a:stretch>
            <a:fillRect/>
          </a:stretch>
        </p:blipFill>
        <p:spPr bwMode="auto">
          <a:xfrm>
            <a:off x="107504" y="3507854"/>
            <a:ext cx="1596164" cy="1062175"/>
          </a:xfrm>
          <a:prstGeom prst="rect">
            <a:avLst/>
          </a:prstGeom>
          <a:noFill/>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3" name="Espaço Reservado para Texto Vertical 2"/>
          <p:cNvSpPr>
            <a:spLocks noGrp="1"/>
          </p:cNvSpPr>
          <p:nvPr>
            <p:ph type="body" orient="vert" idx="1"/>
          </p:nvPr>
        </p:nvSpPr>
        <p:spPr/>
        <p:txBody>
          <a:bodyPr vert="eaVer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p>
            <a:fld id="{564CF2E0-CCC4-4E1E-9902-C3C36AB3FDA4}" type="datetimeFigureOut">
              <a:rPr lang="en-US" smtClean="0"/>
              <a:pPr/>
              <a:t>12/3/2015</a:t>
            </a:fld>
            <a:endParaRPr lang="en-US"/>
          </a:p>
        </p:txBody>
      </p:sp>
      <p:sp>
        <p:nvSpPr>
          <p:cNvPr id="5" name="Espaço Reservado para Rodapé 4"/>
          <p:cNvSpPr>
            <a:spLocks noGrp="1"/>
          </p:cNvSpPr>
          <p:nvPr>
            <p:ph type="ftr" sz="quarter" idx="11"/>
          </p:nvPr>
        </p:nvSpPr>
        <p:spPr/>
        <p:txBody>
          <a:bodyPr/>
          <a:lstStyle/>
          <a:p>
            <a:endParaRPr kumimoji="0" lang="en-US"/>
          </a:p>
        </p:txBody>
      </p:sp>
      <p:sp>
        <p:nvSpPr>
          <p:cNvPr id="6" name="Espaço Reservado para Número de Slide 5"/>
          <p:cNvSpPr>
            <a:spLocks noGrp="1"/>
          </p:cNvSpPr>
          <p:nvPr>
            <p:ph type="sldNum" sz="quarter" idx="12"/>
          </p:nvPr>
        </p:nvSpPr>
        <p:spPr/>
        <p:txBody>
          <a:bodyPr/>
          <a:lstStyle/>
          <a:p>
            <a:pPr marL="0" marR="0" lvl="0" indent="0" algn="r" rtl="0">
              <a:lnSpc>
                <a:spcPct val="100000"/>
              </a:lnSpc>
              <a:spcBef>
                <a:spcPts val="0"/>
              </a:spcBef>
              <a:spcAft>
                <a:spcPts val="0"/>
              </a:spcAft>
              <a:buClr>
                <a:srgbClr val="999999"/>
              </a:buClr>
              <a:buSzPct val="25000"/>
              <a:buFont typeface="Arial"/>
              <a:buNone/>
            </a:pPr>
            <a:fld id="{00000000-1234-1234-1234-123412341234}" type="slidenum">
              <a:rPr lang="pt-BR" sz="1300" b="0" i="0" u="none" strike="noStrike" cap="none" baseline="0" smtClean="0">
                <a:solidFill>
                  <a:srgbClr val="999999"/>
                </a:solidFill>
                <a:latin typeface="Arial"/>
                <a:ea typeface="Arial"/>
                <a:cs typeface="Arial"/>
                <a:sym typeface="Arial"/>
              </a:rPr>
              <a:pPr marL="0" marR="0" lvl="0" indent="0" algn="r" rtl="0">
                <a:lnSpc>
                  <a:spcPct val="100000"/>
                </a:lnSpc>
                <a:spcBef>
                  <a:spcPts val="0"/>
                </a:spcBef>
                <a:spcAft>
                  <a:spcPts val="0"/>
                </a:spcAft>
                <a:buClr>
                  <a:srgbClr val="999999"/>
                </a:buClr>
                <a:buSzPct val="25000"/>
                <a:buFont typeface="Arial"/>
                <a:buNone/>
              </a:pPr>
              <a:t>‹nº›</a:t>
            </a:fld>
            <a:endParaRPr lang="pt-BR" sz="1300" b="0" i="0" u="none" strike="noStrike" cap="none" baseline="0">
              <a:solidFill>
                <a:srgbClr val="999999"/>
              </a:solidFill>
              <a:latin typeface="Arial"/>
              <a:ea typeface="Arial"/>
              <a:cs typeface="Arial"/>
              <a:sym typeface="Arial"/>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05981"/>
            <a:ext cx="2011680" cy="4388644"/>
          </a:xfrm>
        </p:spPr>
        <p:txBody>
          <a:bodyPr vert="eaVert"/>
          <a:lstStyle/>
          <a:p>
            <a:r>
              <a:rPr kumimoji="0" lang="pt-BR" smtClean="0"/>
              <a:t>Clique para editar o estilo do título mestre</a:t>
            </a:r>
            <a:endParaRPr kumimoji="0" lang="en-US"/>
          </a:p>
        </p:txBody>
      </p:sp>
      <p:sp>
        <p:nvSpPr>
          <p:cNvPr id="3" name="Espaço Reservado para Texto Vertical 2"/>
          <p:cNvSpPr>
            <a:spLocks noGrp="1"/>
          </p:cNvSpPr>
          <p:nvPr>
            <p:ph type="body" orient="vert" idx="1"/>
          </p:nvPr>
        </p:nvSpPr>
        <p:spPr>
          <a:xfrm>
            <a:off x="914400" y="205980"/>
            <a:ext cx="5562600" cy="4388644"/>
          </a:xfrm>
        </p:spPr>
        <p:txBody>
          <a:bodyPr vert="eaVer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p>
            <a:fld id="{564CF2E0-CCC4-4E1E-9902-C3C36AB3FDA4}" type="datetimeFigureOut">
              <a:rPr lang="en-US" smtClean="0"/>
              <a:pPr/>
              <a:t>12/3/2015</a:t>
            </a:fld>
            <a:endParaRPr lang="en-US"/>
          </a:p>
        </p:txBody>
      </p:sp>
      <p:sp>
        <p:nvSpPr>
          <p:cNvPr id="5" name="Espaço Reservado para Rodapé 4"/>
          <p:cNvSpPr>
            <a:spLocks noGrp="1"/>
          </p:cNvSpPr>
          <p:nvPr>
            <p:ph type="ftr" sz="quarter" idx="11"/>
          </p:nvPr>
        </p:nvSpPr>
        <p:spPr/>
        <p:txBody>
          <a:bodyPr/>
          <a:lstStyle/>
          <a:p>
            <a:endParaRPr kumimoji="0" lang="en-US"/>
          </a:p>
        </p:txBody>
      </p:sp>
      <p:sp>
        <p:nvSpPr>
          <p:cNvPr id="6" name="Espaço Reservado para Número de Slide 5"/>
          <p:cNvSpPr>
            <a:spLocks noGrp="1"/>
          </p:cNvSpPr>
          <p:nvPr>
            <p:ph type="sldNum" sz="quarter" idx="12"/>
          </p:nvPr>
        </p:nvSpPr>
        <p:spPr/>
        <p:txBody>
          <a:bodyPr/>
          <a:lstStyle/>
          <a:p>
            <a:pPr marL="0" marR="0" lvl="0" indent="0" algn="r" rtl="0">
              <a:lnSpc>
                <a:spcPct val="100000"/>
              </a:lnSpc>
              <a:spcBef>
                <a:spcPts val="0"/>
              </a:spcBef>
              <a:spcAft>
                <a:spcPts val="0"/>
              </a:spcAft>
              <a:buClr>
                <a:srgbClr val="999999"/>
              </a:buClr>
              <a:buSzPct val="25000"/>
              <a:buFont typeface="Arial"/>
              <a:buNone/>
            </a:pPr>
            <a:fld id="{00000000-1234-1234-1234-123412341234}" type="slidenum">
              <a:rPr lang="pt-BR" sz="1300" b="0" i="0" u="none" strike="noStrike" cap="none" baseline="0" smtClean="0">
                <a:solidFill>
                  <a:srgbClr val="999999"/>
                </a:solidFill>
                <a:latin typeface="Arial"/>
                <a:ea typeface="Arial"/>
                <a:cs typeface="Arial"/>
                <a:sym typeface="Arial"/>
              </a:rPr>
              <a:pPr marL="0" marR="0" lvl="0" indent="0" algn="r" rtl="0">
                <a:lnSpc>
                  <a:spcPct val="100000"/>
                </a:lnSpc>
                <a:spcBef>
                  <a:spcPts val="0"/>
                </a:spcBef>
                <a:spcAft>
                  <a:spcPts val="0"/>
                </a:spcAft>
                <a:buClr>
                  <a:srgbClr val="999999"/>
                </a:buClr>
                <a:buSzPct val="25000"/>
                <a:buFont typeface="Arial"/>
                <a:buNone/>
              </a:pPr>
              <a:t>‹nº›</a:t>
            </a:fld>
            <a:endParaRPr lang="pt-BR" sz="1300" b="0" i="0" u="none" strike="noStrike" cap="none" baseline="0">
              <a:solidFill>
                <a:srgbClr val="999999"/>
              </a:solidFill>
              <a:latin typeface="Arial"/>
              <a:ea typeface="Arial"/>
              <a:cs typeface="Arial"/>
              <a:sym typeface="Arial"/>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174631" y="34925"/>
            <a:ext cx="7132199" cy="7398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7" name="Shape 17"/>
          <p:cNvSpPr txBox="1">
            <a:spLocks noGrp="1"/>
          </p:cNvSpPr>
          <p:nvPr>
            <p:ph type="body" idx="1"/>
          </p:nvPr>
        </p:nvSpPr>
        <p:spPr>
          <a:xfrm>
            <a:off x="321331" y="992575"/>
            <a:ext cx="8298899" cy="3447000"/>
          </a:xfrm>
          <a:prstGeom prst="rect">
            <a:avLst/>
          </a:prstGeom>
          <a:noFill/>
          <a:ln>
            <a:noFill/>
          </a:ln>
        </p:spPr>
        <p:txBody>
          <a:bodyPr lIns="91425" tIns="91425" rIns="91425" bIns="91425" anchor="t" anchorCtr="0"/>
          <a:lstStyle>
            <a:lvl1pPr rtl="0">
              <a:spcBef>
                <a:spcPts val="0"/>
              </a:spcBef>
              <a:defRPr/>
            </a:lvl1pPr>
            <a:lvl2pPr rtl="0">
              <a:spcBef>
                <a:spcPts val="0"/>
              </a:spcBef>
              <a:buFont typeface="Helvetica Neue"/>
              <a:buChar char="●"/>
              <a:defRPr/>
            </a:lvl2pPr>
            <a:lvl3pPr rtl="0">
              <a:spcBef>
                <a:spcPts val="0"/>
              </a:spcBef>
              <a:buFont typeface="Helvetica Neue"/>
              <a:buChar char="●"/>
              <a:defRPr sz="1400"/>
            </a:lvl3pPr>
            <a:lvl4pPr rtl="0">
              <a:spcBef>
                <a:spcPts val="0"/>
              </a:spcBef>
              <a:defRPr sz="1200"/>
            </a:lvl4pPr>
            <a:lvl5pPr rtl="0">
              <a:spcBef>
                <a:spcPts val="0"/>
              </a:spcBef>
              <a:buFont typeface="Helvetica Neue"/>
              <a:buChar char="●"/>
              <a:defRPr sz="1200"/>
            </a:lvl5pPr>
            <a:lvl6pPr rtl="0">
              <a:spcBef>
                <a:spcPts val="0"/>
              </a:spcBef>
              <a:buFont typeface="Helvetica Neue"/>
              <a:buChar char="●"/>
              <a:defRPr sz="1200"/>
            </a:lvl6pPr>
            <a:lvl7pPr rtl="0">
              <a:spcBef>
                <a:spcPts val="0"/>
              </a:spcBef>
              <a:defRPr sz="1200"/>
            </a:lvl7pPr>
            <a:lvl8pPr rtl="0">
              <a:spcBef>
                <a:spcPts val="0"/>
              </a:spcBef>
              <a:buFont typeface="Helvetica Neue"/>
              <a:buChar char="●"/>
              <a:defRPr sz="1200"/>
            </a:lvl8pPr>
            <a:lvl9pPr rtl="0">
              <a:spcBef>
                <a:spcPts val="0"/>
              </a:spcBef>
              <a:buFont typeface="Helvetica Neue"/>
              <a:buChar char="●"/>
              <a:defRPr sz="1200"/>
            </a:lvl9pPr>
          </a:lstStyle>
          <a:p>
            <a:endParaRPr/>
          </a:p>
        </p:txBody>
      </p:sp>
      <p:sp>
        <p:nvSpPr>
          <p:cNvPr id="18" name="Shape 18"/>
          <p:cNvSpPr txBox="1">
            <a:spLocks noGrp="1"/>
          </p:cNvSpPr>
          <p:nvPr>
            <p:ph type="sldNum" idx="12"/>
          </p:nvPr>
        </p:nvSpPr>
        <p:spPr>
          <a:xfrm>
            <a:off x="8556796" y="4749850"/>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sz="1400"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‹nº›</a:t>
            </a:fld>
            <a:endParaRPr lang="pt-BR" sz="1400" b="0" i="0" u="none" strike="noStrike" cap="none" baseline="0">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174631" y="34925"/>
            <a:ext cx="7132199" cy="7398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8" name="Shape 28"/>
          <p:cNvSpPr txBox="1">
            <a:spLocks noGrp="1"/>
          </p:cNvSpPr>
          <p:nvPr>
            <p:ph type="body" idx="1"/>
          </p:nvPr>
        </p:nvSpPr>
        <p:spPr>
          <a:xfrm>
            <a:off x="457200" y="979250"/>
            <a:ext cx="4030200" cy="3794100"/>
          </a:xfrm>
          <a:prstGeom prst="rect">
            <a:avLst/>
          </a:prstGeom>
          <a:noFill/>
          <a:ln>
            <a:noFill/>
          </a:ln>
        </p:spPr>
        <p:txBody>
          <a:bodyPr lIns="91425" tIns="91425" rIns="91425" bIns="91425" anchor="t" anchorCtr="0"/>
          <a:lstStyle>
            <a:lvl1pPr rtl="0">
              <a:spcBef>
                <a:spcPts val="0"/>
              </a:spcBef>
              <a:defRPr/>
            </a:lvl1pPr>
            <a:lvl2pPr rtl="0">
              <a:spcBef>
                <a:spcPts val="0"/>
              </a:spcBef>
              <a:buFont typeface="Helvetica Neue"/>
              <a:buChar char="●"/>
              <a:defRPr/>
            </a:lvl2pPr>
            <a:lvl3pPr rtl="0">
              <a:spcBef>
                <a:spcPts val="0"/>
              </a:spcBef>
              <a:buFont typeface="Helvetica Neue"/>
              <a:buChar char="●"/>
              <a:defRPr/>
            </a:lvl3pPr>
            <a:lvl4pPr rtl="0">
              <a:spcBef>
                <a:spcPts val="0"/>
              </a:spcBef>
              <a:defRPr/>
            </a:lvl4pPr>
            <a:lvl5pPr rtl="0">
              <a:spcBef>
                <a:spcPts val="0"/>
              </a:spcBef>
              <a:buFont typeface="Helvetica Neue"/>
              <a:buChar char="●"/>
              <a:defRPr/>
            </a:lvl5pPr>
            <a:lvl6pPr rtl="0">
              <a:spcBef>
                <a:spcPts val="0"/>
              </a:spcBef>
              <a:buFont typeface="Helvetica Neue"/>
              <a:buChar char="●"/>
              <a:defRPr/>
            </a:lvl6pPr>
            <a:lvl7pPr rtl="0">
              <a:spcBef>
                <a:spcPts val="0"/>
              </a:spcBef>
              <a:defRPr/>
            </a:lvl7pPr>
            <a:lvl8pPr rtl="0">
              <a:spcBef>
                <a:spcPts val="0"/>
              </a:spcBef>
              <a:buFont typeface="Helvetica Neue"/>
              <a:buChar char="●"/>
              <a:defRPr/>
            </a:lvl8pPr>
            <a:lvl9pPr rtl="0">
              <a:spcBef>
                <a:spcPts val="0"/>
              </a:spcBef>
              <a:buFont typeface="Helvetica Neue"/>
              <a:buChar char="●"/>
              <a:defRPr/>
            </a:lvl9pPr>
          </a:lstStyle>
          <a:p>
            <a:endParaRPr/>
          </a:p>
        </p:txBody>
      </p:sp>
      <p:sp>
        <p:nvSpPr>
          <p:cNvPr id="29" name="Shape 29"/>
          <p:cNvSpPr txBox="1">
            <a:spLocks noGrp="1"/>
          </p:cNvSpPr>
          <p:nvPr>
            <p:ph type="body" idx="2"/>
          </p:nvPr>
        </p:nvSpPr>
        <p:spPr>
          <a:xfrm>
            <a:off x="4656675" y="980699"/>
            <a:ext cx="4030200" cy="3794100"/>
          </a:xfrm>
          <a:prstGeom prst="rect">
            <a:avLst/>
          </a:prstGeom>
          <a:noFill/>
          <a:ln>
            <a:noFill/>
          </a:ln>
        </p:spPr>
        <p:txBody>
          <a:bodyPr lIns="91425" tIns="91425" rIns="91425" bIns="91425" anchor="t" anchorCtr="0"/>
          <a:lstStyle>
            <a:lvl1pPr rtl="0">
              <a:spcBef>
                <a:spcPts val="0"/>
              </a:spcBef>
              <a:defRPr/>
            </a:lvl1pPr>
            <a:lvl2pPr rtl="0">
              <a:spcBef>
                <a:spcPts val="0"/>
              </a:spcBef>
              <a:buFont typeface="Helvetica Neue"/>
              <a:buChar char="●"/>
              <a:defRPr/>
            </a:lvl2pPr>
            <a:lvl3pPr rtl="0">
              <a:spcBef>
                <a:spcPts val="0"/>
              </a:spcBef>
              <a:buFont typeface="Helvetica Neue"/>
              <a:buChar char="●"/>
              <a:defRPr/>
            </a:lvl3pPr>
            <a:lvl4pPr rtl="0">
              <a:spcBef>
                <a:spcPts val="0"/>
              </a:spcBef>
              <a:defRPr/>
            </a:lvl4pPr>
            <a:lvl5pPr rtl="0">
              <a:spcBef>
                <a:spcPts val="0"/>
              </a:spcBef>
              <a:buFont typeface="Helvetica Neue"/>
              <a:buChar char="●"/>
              <a:defRPr/>
            </a:lvl5pPr>
            <a:lvl6pPr rtl="0">
              <a:spcBef>
                <a:spcPts val="0"/>
              </a:spcBef>
              <a:buFont typeface="Helvetica Neue"/>
              <a:buChar char="●"/>
              <a:defRPr/>
            </a:lvl6pPr>
            <a:lvl7pPr rtl="0">
              <a:spcBef>
                <a:spcPts val="0"/>
              </a:spcBef>
              <a:defRPr/>
            </a:lvl7pPr>
            <a:lvl8pPr rtl="0">
              <a:spcBef>
                <a:spcPts val="0"/>
              </a:spcBef>
              <a:buFont typeface="Helvetica Neue"/>
              <a:buChar char="●"/>
              <a:defRPr/>
            </a:lvl8pPr>
            <a:lvl9pPr rtl="0">
              <a:spcBef>
                <a:spcPts val="0"/>
              </a:spcBef>
              <a:buFont typeface="Helvetica Neue"/>
              <a:buChar char="●"/>
              <a:defRPr/>
            </a:lvl9pPr>
          </a:lstStyle>
          <a:p>
            <a:endParaRPr/>
          </a:p>
        </p:txBody>
      </p:sp>
      <p:sp>
        <p:nvSpPr>
          <p:cNvPr id="30" name="Shape 30"/>
          <p:cNvSpPr txBox="1">
            <a:spLocks noGrp="1"/>
          </p:cNvSpPr>
          <p:nvPr>
            <p:ph type="sldNum" idx="12"/>
          </p:nvPr>
        </p:nvSpPr>
        <p:spPr>
          <a:xfrm>
            <a:off x="8556796" y="4749850"/>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sz="1400"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‹nº›</a:t>
            </a:fld>
            <a:endParaRPr lang="pt-BR" sz="1400" b="0" i="0" u="none" strike="noStrike" cap="none" baseline="0">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Patrocinio">
    <p:spTree>
      <p:nvGrpSpPr>
        <p:cNvPr id="1" name="Shape 3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4" name="Espaço Reservado para Data 3"/>
          <p:cNvSpPr>
            <a:spLocks noGrp="1"/>
          </p:cNvSpPr>
          <p:nvPr>
            <p:ph type="dt" sz="half" idx="10"/>
          </p:nvPr>
        </p:nvSpPr>
        <p:spPr/>
        <p:txBody>
          <a:bodyPr/>
          <a:lstStyle/>
          <a:p>
            <a:fld id="{564CF2E0-CCC4-4E1E-9902-C3C36AB3FDA4}" type="datetimeFigureOut">
              <a:rPr lang="en-US" smtClean="0"/>
              <a:pPr/>
              <a:t>12/3/2015</a:t>
            </a:fld>
            <a:endParaRPr lang="en-US"/>
          </a:p>
        </p:txBody>
      </p:sp>
      <p:sp>
        <p:nvSpPr>
          <p:cNvPr id="5" name="Espaço Reservado para Rodapé 4"/>
          <p:cNvSpPr>
            <a:spLocks noGrp="1"/>
          </p:cNvSpPr>
          <p:nvPr>
            <p:ph type="ftr" sz="quarter" idx="11"/>
          </p:nvPr>
        </p:nvSpPr>
        <p:spPr/>
        <p:txBody>
          <a:bodyPr/>
          <a:lstStyle/>
          <a:p>
            <a:endParaRPr kumimoji="0" lang="en-US"/>
          </a:p>
        </p:txBody>
      </p:sp>
      <p:sp>
        <p:nvSpPr>
          <p:cNvPr id="6" name="Espaço Reservado para Número de Slide 5"/>
          <p:cNvSpPr>
            <a:spLocks noGrp="1"/>
          </p:cNvSpPr>
          <p:nvPr>
            <p:ph type="sldNum" sz="quarter" idx="12"/>
          </p:nvPr>
        </p:nvSpPr>
        <p:spPr/>
        <p:txBody>
          <a:bodyPr/>
          <a:lstStyle/>
          <a:p>
            <a:pPr marL="0" marR="0" lvl="0" indent="0" algn="r" rtl="0">
              <a:lnSpc>
                <a:spcPct val="100000"/>
              </a:lnSpc>
              <a:spcBef>
                <a:spcPts val="0"/>
              </a:spcBef>
              <a:spcAft>
                <a:spcPts val="0"/>
              </a:spcAft>
              <a:buClr>
                <a:srgbClr val="999999"/>
              </a:buClr>
              <a:buSzPct val="25000"/>
              <a:buFont typeface="Arial"/>
              <a:buNone/>
            </a:pPr>
            <a:fld id="{00000000-1234-1234-1234-123412341234}" type="slidenum">
              <a:rPr lang="pt-BR" sz="1300" b="0" i="0" u="none" strike="noStrike" cap="none" baseline="0" smtClean="0">
                <a:solidFill>
                  <a:srgbClr val="999999"/>
                </a:solidFill>
                <a:latin typeface="Arial"/>
                <a:ea typeface="Arial"/>
                <a:cs typeface="Arial"/>
                <a:sym typeface="Arial"/>
              </a:rPr>
              <a:pPr marL="0" marR="0" lvl="0" indent="0" algn="r" rtl="0">
                <a:lnSpc>
                  <a:spcPct val="100000"/>
                </a:lnSpc>
                <a:spcBef>
                  <a:spcPts val="0"/>
                </a:spcBef>
                <a:spcAft>
                  <a:spcPts val="0"/>
                </a:spcAft>
                <a:buClr>
                  <a:srgbClr val="999999"/>
                </a:buClr>
                <a:buSzPct val="25000"/>
                <a:buFont typeface="Arial"/>
                <a:buNone/>
              </a:pPr>
              <a:t>‹nº›</a:t>
            </a:fld>
            <a:endParaRPr lang="pt-BR" sz="1300" b="0" i="0" u="none" strike="noStrike" cap="none" baseline="0">
              <a:solidFill>
                <a:srgbClr val="999999"/>
              </a:solidFill>
              <a:latin typeface="Arial"/>
              <a:ea typeface="Arial"/>
              <a:cs typeface="Arial"/>
              <a:sym typeface="Arial"/>
            </a:endParaRPr>
          </a:p>
        </p:txBody>
      </p:sp>
      <p:sp>
        <p:nvSpPr>
          <p:cNvPr id="8" name="Espaço Reservado para Conteúdo 7"/>
          <p:cNvSpPr>
            <a:spLocks noGrp="1"/>
          </p:cNvSpPr>
          <p:nvPr>
            <p:ph sz="quarter" idx="1"/>
          </p:nvPr>
        </p:nvSpPr>
        <p:spPr>
          <a:xfrm>
            <a:off x="914400" y="1085850"/>
            <a:ext cx="7772400" cy="3429000"/>
          </a:xfrm>
        </p:spPr>
        <p:txBody>
          <a:bodyPr vert="horz"/>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Ref idx="1003">
        <a:schemeClr val="bg1"/>
      </p:bgRef>
    </p:bg>
    <p:spTree>
      <p:nvGrpSpPr>
        <p:cNvPr id="1" name=""/>
        <p:cNvGrpSpPr/>
        <p:nvPr/>
      </p:nvGrpSpPr>
      <p:grpSpPr>
        <a:xfrm>
          <a:off x="0" y="0"/>
          <a:ext cx="0" cy="0"/>
          <a:chOff x="0" y="0"/>
          <a:chExt cx="0" cy="0"/>
        </a:xfrm>
      </p:grpSpPr>
      <p:sp>
        <p:nvSpPr>
          <p:cNvPr id="11" name="Retângulo 10"/>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etângulo de cantos arredondados 9"/>
          <p:cNvSpPr/>
          <p:nvPr/>
        </p:nvSpPr>
        <p:spPr>
          <a:xfrm>
            <a:off x="65313" y="52317"/>
            <a:ext cx="9013372" cy="501915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ítulo 1"/>
          <p:cNvSpPr>
            <a:spLocks noGrp="1"/>
          </p:cNvSpPr>
          <p:nvPr>
            <p:ph type="title"/>
          </p:nvPr>
        </p:nvSpPr>
        <p:spPr>
          <a:xfrm>
            <a:off x="722313" y="714376"/>
            <a:ext cx="7772400" cy="1021556"/>
          </a:xfrm>
        </p:spPr>
        <p:txBody>
          <a:bodyPr anchor="b" anchorCtr="0"/>
          <a:lstStyle>
            <a:lvl1pPr algn="l">
              <a:buNone/>
              <a:defRPr sz="4000" b="0" cap="none"/>
            </a:lvl1pPr>
          </a:lstStyle>
          <a:p>
            <a:r>
              <a:rPr kumimoji="0" lang="pt-BR" smtClean="0"/>
              <a:t>Clique para editar o estilo do título mestre</a:t>
            </a:r>
            <a:endParaRPr kumimoji="0" lang="en-US"/>
          </a:p>
        </p:txBody>
      </p:sp>
      <p:sp>
        <p:nvSpPr>
          <p:cNvPr id="3" name="Espaço Reservado para Texto 2"/>
          <p:cNvSpPr>
            <a:spLocks noGrp="1"/>
          </p:cNvSpPr>
          <p:nvPr>
            <p:ph type="body" idx="1"/>
          </p:nvPr>
        </p:nvSpPr>
        <p:spPr>
          <a:xfrm>
            <a:off x="722313" y="1910953"/>
            <a:ext cx="7772400" cy="1003697"/>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pt-BR" smtClean="0"/>
              <a:t>Clique para editar os estilos do texto mestre</a:t>
            </a:r>
          </a:p>
        </p:txBody>
      </p:sp>
      <p:sp>
        <p:nvSpPr>
          <p:cNvPr id="4" name="Espaço Reservado para Data 3"/>
          <p:cNvSpPr>
            <a:spLocks noGrp="1"/>
          </p:cNvSpPr>
          <p:nvPr>
            <p:ph type="dt" sz="half" idx="10"/>
          </p:nvPr>
        </p:nvSpPr>
        <p:spPr/>
        <p:txBody>
          <a:bodyPr/>
          <a:lstStyle/>
          <a:p>
            <a:fld id="{564CF2E0-CCC4-4E1E-9902-C3C36AB3FDA4}" type="datetimeFigureOut">
              <a:rPr lang="en-US" smtClean="0"/>
              <a:pPr/>
              <a:t>12/3/2015</a:t>
            </a:fld>
            <a:endParaRPr lang="en-US"/>
          </a:p>
        </p:txBody>
      </p:sp>
      <p:sp>
        <p:nvSpPr>
          <p:cNvPr id="5" name="Espaço Reservado para Rodapé 4"/>
          <p:cNvSpPr>
            <a:spLocks noGrp="1"/>
          </p:cNvSpPr>
          <p:nvPr>
            <p:ph type="ftr" sz="quarter" idx="11"/>
          </p:nvPr>
        </p:nvSpPr>
        <p:spPr>
          <a:xfrm>
            <a:off x="800100" y="4629150"/>
            <a:ext cx="4000500" cy="342900"/>
          </a:xfrm>
        </p:spPr>
        <p:txBody>
          <a:bodyPr/>
          <a:lstStyle/>
          <a:p>
            <a:endParaRPr kumimoji="0" lang="en-US" dirty="0"/>
          </a:p>
        </p:txBody>
      </p:sp>
      <p:sp>
        <p:nvSpPr>
          <p:cNvPr id="7" name="Retângulo 6"/>
          <p:cNvSpPr/>
          <p:nvPr/>
        </p:nvSpPr>
        <p:spPr>
          <a:xfrm flipV="1">
            <a:off x="69413" y="1782623"/>
            <a:ext cx="9013515" cy="6858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tângulo 7"/>
          <p:cNvSpPr/>
          <p:nvPr/>
        </p:nvSpPr>
        <p:spPr>
          <a:xfrm>
            <a:off x="69147" y="1756107"/>
            <a:ext cx="9013781" cy="3428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tângulo 8"/>
          <p:cNvSpPr/>
          <p:nvPr/>
        </p:nvSpPr>
        <p:spPr>
          <a:xfrm>
            <a:off x="68307" y="1851660"/>
            <a:ext cx="9014621" cy="3429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Espaço Reservado para Número de Slide 5"/>
          <p:cNvSpPr>
            <a:spLocks noGrp="1"/>
          </p:cNvSpPr>
          <p:nvPr>
            <p:ph type="sldNum" sz="quarter" idx="12"/>
          </p:nvPr>
        </p:nvSpPr>
        <p:spPr>
          <a:xfrm>
            <a:off x="146304" y="4656582"/>
            <a:ext cx="457200" cy="342900"/>
          </a:xfrm>
        </p:spPr>
        <p:txBody>
          <a:bodyPr/>
          <a:lstStyle/>
          <a:p>
            <a:pPr marL="0" marR="0" lvl="0" indent="0" algn="r" rtl="0">
              <a:lnSpc>
                <a:spcPct val="100000"/>
              </a:lnSpc>
              <a:spcBef>
                <a:spcPts val="0"/>
              </a:spcBef>
              <a:spcAft>
                <a:spcPts val="0"/>
              </a:spcAft>
              <a:buClr>
                <a:srgbClr val="999999"/>
              </a:buClr>
              <a:buSzPct val="25000"/>
              <a:buFont typeface="Arial"/>
              <a:buNone/>
            </a:pPr>
            <a:fld id="{00000000-1234-1234-1234-123412341234}" type="slidenum">
              <a:rPr lang="pt-BR" sz="1300" b="0" i="0" u="none" strike="noStrike" cap="none" baseline="0" smtClean="0">
                <a:solidFill>
                  <a:srgbClr val="999999"/>
                </a:solidFill>
                <a:latin typeface="Arial"/>
                <a:ea typeface="Arial"/>
                <a:cs typeface="Arial"/>
                <a:sym typeface="Arial"/>
              </a:rPr>
              <a:pPr marL="0" marR="0" lvl="0" indent="0" algn="r" rtl="0">
                <a:lnSpc>
                  <a:spcPct val="100000"/>
                </a:lnSpc>
                <a:spcBef>
                  <a:spcPts val="0"/>
                </a:spcBef>
                <a:spcAft>
                  <a:spcPts val="0"/>
                </a:spcAft>
                <a:buClr>
                  <a:srgbClr val="999999"/>
                </a:buClr>
                <a:buSzPct val="25000"/>
                <a:buFont typeface="Arial"/>
                <a:buNone/>
              </a:pPr>
              <a:t>‹nº›</a:t>
            </a:fld>
            <a:endParaRPr lang="pt-BR" sz="1300" b="0" i="0" u="none" strike="noStrike" cap="none" baseline="0">
              <a:solidFill>
                <a:srgbClr val="999999"/>
              </a:solidFill>
              <a:latin typeface="Arial"/>
              <a:ea typeface="Arial"/>
              <a:cs typeface="Arial"/>
              <a:sym typeface="Arial"/>
            </a:endParaRP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5" name="Espaço Reservado para Data 4"/>
          <p:cNvSpPr>
            <a:spLocks noGrp="1"/>
          </p:cNvSpPr>
          <p:nvPr>
            <p:ph type="dt" sz="half" idx="10"/>
          </p:nvPr>
        </p:nvSpPr>
        <p:spPr/>
        <p:txBody>
          <a:bodyPr/>
          <a:lstStyle/>
          <a:p>
            <a:fld id="{564CF2E0-CCC4-4E1E-9902-C3C36AB3FDA4}" type="datetimeFigureOut">
              <a:rPr lang="en-US" smtClean="0"/>
              <a:pPr/>
              <a:t>12/3/2015</a:t>
            </a:fld>
            <a:endParaRPr lang="en-US"/>
          </a:p>
        </p:txBody>
      </p:sp>
      <p:sp>
        <p:nvSpPr>
          <p:cNvPr id="6" name="Espaço Reservado para Rodapé 5"/>
          <p:cNvSpPr>
            <a:spLocks noGrp="1"/>
          </p:cNvSpPr>
          <p:nvPr>
            <p:ph type="ftr" sz="quarter" idx="11"/>
          </p:nvPr>
        </p:nvSpPr>
        <p:spPr/>
        <p:txBody>
          <a:bodyPr/>
          <a:lstStyle/>
          <a:p>
            <a:endParaRPr kumimoji="0" lang="en-US"/>
          </a:p>
        </p:txBody>
      </p:sp>
      <p:sp>
        <p:nvSpPr>
          <p:cNvPr id="7" name="Espaço Reservado para Número de Slide 6"/>
          <p:cNvSpPr>
            <a:spLocks noGrp="1"/>
          </p:cNvSpPr>
          <p:nvPr>
            <p:ph type="sldNum" sz="quarter" idx="12"/>
          </p:nvPr>
        </p:nvSpPr>
        <p:spPr/>
        <p:txBody>
          <a:bodyPr/>
          <a:lstStyle/>
          <a:p>
            <a:pPr marL="0" marR="0" lvl="0" indent="0" algn="r" rtl="0">
              <a:lnSpc>
                <a:spcPct val="100000"/>
              </a:lnSpc>
              <a:spcBef>
                <a:spcPts val="0"/>
              </a:spcBef>
              <a:spcAft>
                <a:spcPts val="0"/>
              </a:spcAft>
              <a:buClr>
                <a:srgbClr val="999999"/>
              </a:buClr>
              <a:buSzPct val="25000"/>
              <a:buFont typeface="Arial"/>
              <a:buNone/>
            </a:pPr>
            <a:fld id="{00000000-1234-1234-1234-123412341234}" type="slidenum">
              <a:rPr lang="pt-BR" sz="1300" b="0" i="0" u="none" strike="noStrike" cap="none" baseline="0" smtClean="0">
                <a:solidFill>
                  <a:srgbClr val="999999"/>
                </a:solidFill>
                <a:latin typeface="Arial"/>
                <a:ea typeface="Arial"/>
                <a:cs typeface="Arial"/>
                <a:sym typeface="Arial"/>
              </a:rPr>
              <a:pPr marL="0" marR="0" lvl="0" indent="0" algn="r" rtl="0">
                <a:lnSpc>
                  <a:spcPct val="100000"/>
                </a:lnSpc>
                <a:spcBef>
                  <a:spcPts val="0"/>
                </a:spcBef>
                <a:spcAft>
                  <a:spcPts val="0"/>
                </a:spcAft>
                <a:buClr>
                  <a:srgbClr val="999999"/>
                </a:buClr>
                <a:buSzPct val="25000"/>
                <a:buFont typeface="Arial"/>
                <a:buNone/>
              </a:pPr>
              <a:t>‹nº›</a:t>
            </a:fld>
            <a:endParaRPr lang="pt-BR" sz="1300" b="0" i="0" u="none" strike="noStrike" cap="none" baseline="0">
              <a:solidFill>
                <a:srgbClr val="999999"/>
              </a:solidFill>
              <a:latin typeface="Arial"/>
              <a:ea typeface="Arial"/>
              <a:cs typeface="Arial"/>
              <a:sym typeface="Arial"/>
            </a:endParaRPr>
          </a:p>
        </p:txBody>
      </p:sp>
      <p:sp>
        <p:nvSpPr>
          <p:cNvPr id="9" name="Espaço Reservado para Conteúdo 8"/>
          <p:cNvSpPr>
            <a:spLocks noGrp="1"/>
          </p:cNvSpPr>
          <p:nvPr>
            <p:ph sz="quarter" idx="1"/>
          </p:nvPr>
        </p:nvSpPr>
        <p:spPr>
          <a:xfrm>
            <a:off x="914400" y="1085850"/>
            <a:ext cx="3749040" cy="3429000"/>
          </a:xfrm>
        </p:spPr>
        <p:txBody>
          <a:bodyPr vert="horz"/>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11" name="Espaço Reservado para Conteúdo 10"/>
          <p:cNvSpPr>
            <a:spLocks noGrp="1"/>
          </p:cNvSpPr>
          <p:nvPr>
            <p:ph sz="quarter" idx="2"/>
          </p:nvPr>
        </p:nvSpPr>
        <p:spPr>
          <a:xfrm>
            <a:off x="4933950" y="1085850"/>
            <a:ext cx="3749040" cy="3429000"/>
          </a:xfrm>
        </p:spPr>
        <p:txBody>
          <a:bodyPr vert="horz"/>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914400" y="204788"/>
            <a:ext cx="7772400" cy="857250"/>
          </a:xfrm>
        </p:spPr>
        <p:txBody>
          <a:bodyPr anchor="b" anchorCtr="0"/>
          <a:lstStyle>
            <a:lvl1pPr>
              <a:defRPr/>
            </a:lvl1pPr>
          </a:lstStyle>
          <a:p>
            <a:r>
              <a:rPr kumimoji="0" lang="pt-BR" smtClean="0"/>
              <a:t>Clique para editar o estilo do título mestre</a:t>
            </a:r>
            <a:endParaRPr kumimoji="0" lang="en-US"/>
          </a:p>
        </p:txBody>
      </p:sp>
      <p:sp>
        <p:nvSpPr>
          <p:cNvPr id="3" name="Espaço Reservado para Texto 2"/>
          <p:cNvSpPr>
            <a:spLocks noGrp="1"/>
          </p:cNvSpPr>
          <p:nvPr>
            <p:ph type="body" idx="1"/>
          </p:nvPr>
        </p:nvSpPr>
        <p:spPr>
          <a:xfrm>
            <a:off x="914400" y="1085850"/>
            <a:ext cx="3733800" cy="5715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pt-BR" smtClean="0"/>
              <a:t>Clique para editar os estilos do texto mestre</a:t>
            </a:r>
          </a:p>
        </p:txBody>
      </p:sp>
      <p:sp>
        <p:nvSpPr>
          <p:cNvPr id="4" name="Espaço Reservado para Texto 3"/>
          <p:cNvSpPr>
            <a:spLocks noGrp="1"/>
          </p:cNvSpPr>
          <p:nvPr>
            <p:ph type="body" sz="half" idx="3"/>
          </p:nvPr>
        </p:nvSpPr>
        <p:spPr>
          <a:xfrm>
            <a:off x="4953000" y="1085850"/>
            <a:ext cx="3733800" cy="5715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pt-BR" smtClean="0"/>
              <a:t>Clique para editar os estilos do texto mestre</a:t>
            </a:r>
          </a:p>
        </p:txBody>
      </p:sp>
      <p:sp>
        <p:nvSpPr>
          <p:cNvPr id="7" name="Espaço Reservado para Data 6"/>
          <p:cNvSpPr>
            <a:spLocks noGrp="1"/>
          </p:cNvSpPr>
          <p:nvPr>
            <p:ph type="dt" sz="half" idx="10"/>
          </p:nvPr>
        </p:nvSpPr>
        <p:spPr/>
        <p:txBody>
          <a:bodyPr/>
          <a:lstStyle/>
          <a:p>
            <a:fld id="{564CF2E0-CCC4-4E1E-9902-C3C36AB3FDA4}" type="datetimeFigureOut">
              <a:rPr lang="en-US" smtClean="0"/>
              <a:pPr/>
              <a:t>12/3/2015</a:t>
            </a:fld>
            <a:endParaRPr lang="en-US"/>
          </a:p>
        </p:txBody>
      </p:sp>
      <p:sp>
        <p:nvSpPr>
          <p:cNvPr id="8" name="Espaço Reservado para Rodapé 7"/>
          <p:cNvSpPr>
            <a:spLocks noGrp="1"/>
          </p:cNvSpPr>
          <p:nvPr>
            <p:ph type="ftr" sz="quarter" idx="11"/>
          </p:nvPr>
        </p:nvSpPr>
        <p:spPr/>
        <p:txBody>
          <a:bodyPr/>
          <a:lstStyle/>
          <a:p>
            <a:endParaRPr kumimoji="0" lang="en-US"/>
          </a:p>
        </p:txBody>
      </p:sp>
      <p:sp>
        <p:nvSpPr>
          <p:cNvPr id="9" name="Espaço Reservado para Número de Slide 8"/>
          <p:cNvSpPr>
            <a:spLocks noGrp="1"/>
          </p:cNvSpPr>
          <p:nvPr>
            <p:ph type="sldNum" sz="quarter" idx="12"/>
          </p:nvPr>
        </p:nvSpPr>
        <p:spPr/>
        <p:txBody>
          <a:bodyPr/>
          <a:lstStyle/>
          <a:p>
            <a:pPr marL="0" marR="0" lvl="0" indent="0" algn="r" rtl="0">
              <a:lnSpc>
                <a:spcPct val="100000"/>
              </a:lnSpc>
              <a:spcBef>
                <a:spcPts val="0"/>
              </a:spcBef>
              <a:spcAft>
                <a:spcPts val="0"/>
              </a:spcAft>
              <a:buClr>
                <a:srgbClr val="999999"/>
              </a:buClr>
              <a:buSzPct val="25000"/>
              <a:buFont typeface="Arial"/>
              <a:buNone/>
            </a:pPr>
            <a:fld id="{00000000-1234-1234-1234-123412341234}" type="slidenum">
              <a:rPr lang="pt-BR" sz="1300" b="0" i="0" u="none" strike="noStrike" cap="none" baseline="0" smtClean="0">
                <a:solidFill>
                  <a:srgbClr val="999999"/>
                </a:solidFill>
                <a:latin typeface="Arial"/>
                <a:ea typeface="Arial"/>
                <a:cs typeface="Arial"/>
                <a:sym typeface="Arial"/>
              </a:rPr>
              <a:pPr marL="0" marR="0" lvl="0" indent="0" algn="r" rtl="0">
                <a:lnSpc>
                  <a:spcPct val="100000"/>
                </a:lnSpc>
                <a:spcBef>
                  <a:spcPts val="0"/>
                </a:spcBef>
                <a:spcAft>
                  <a:spcPts val="0"/>
                </a:spcAft>
                <a:buClr>
                  <a:srgbClr val="999999"/>
                </a:buClr>
                <a:buSzPct val="25000"/>
                <a:buFont typeface="Arial"/>
                <a:buNone/>
              </a:pPr>
              <a:t>‹nº›</a:t>
            </a:fld>
            <a:endParaRPr lang="pt-BR" sz="1300" b="0" i="0" u="none" strike="noStrike" cap="none" baseline="0">
              <a:solidFill>
                <a:srgbClr val="999999"/>
              </a:solidFill>
              <a:latin typeface="Arial"/>
              <a:ea typeface="Arial"/>
              <a:cs typeface="Arial"/>
              <a:sym typeface="Arial"/>
            </a:endParaRPr>
          </a:p>
        </p:txBody>
      </p:sp>
      <p:sp>
        <p:nvSpPr>
          <p:cNvPr id="11" name="Espaço Reservado para Conteúdo 10"/>
          <p:cNvSpPr>
            <a:spLocks noGrp="1"/>
          </p:cNvSpPr>
          <p:nvPr>
            <p:ph sz="half" idx="2"/>
          </p:nvPr>
        </p:nvSpPr>
        <p:spPr>
          <a:xfrm>
            <a:off x="914400" y="1685925"/>
            <a:ext cx="3733800" cy="2914650"/>
          </a:xfrm>
        </p:spPr>
        <p:txBody>
          <a:bodyPr vert="horz"/>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13" name="Espaço Reservado para Conteúdo 12"/>
          <p:cNvSpPr>
            <a:spLocks noGrp="1"/>
          </p:cNvSpPr>
          <p:nvPr>
            <p:ph sz="half" idx="4"/>
          </p:nvPr>
        </p:nvSpPr>
        <p:spPr>
          <a:xfrm>
            <a:off x="4953000" y="1685925"/>
            <a:ext cx="3733800" cy="2914650"/>
          </a:xfrm>
        </p:spPr>
        <p:txBody>
          <a:bodyPr vert="horz"/>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3" name="Espaço Reservado para Data 2"/>
          <p:cNvSpPr>
            <a:spLocks noGrp="1"/>
          </p:cNvSpPr>
          <p:nvPr>
            <p:ph type="dt" sz="half" idx="10"/>
          </p:nvPr>
        </p:nvSpPr>
        <p:spPr/>
        <p:txBody>
          <a:bodyPr/>
          <a:lstStyle/>
          <a:p>
            <a:fld id="{564CF2E0-CCC4-4E1E-9902-C3C36AB3FDA4}" type="datetimeFigureOut">
              <a:rPr lang="en-US" smtClean="0"/>
              <a:pPr/>
              <a:t>12/3/2015</a:t>
            </a:fld>
            <a:endParaRPr lang="en-US"/>
          </a:p>
        </p:txBody>
      </p:sp>
      <p:sp>
        <p:nvSpPr>
          <p:cNvPr id="4" name="Espaço Reservado para Rodapé 3"/>
          <p:cNvSpPr>
            <a:spLocks noGrp="1"/>
          </p:cNvSpPr>
          <p:nvPr>
            <p:ph type="ftr" sz="quarter" idx="11"/>
          </p:nvPr>
        </p:nvSpPr>
        <p:spPr/>
        <p:txBody>
          <a:bodyPr/>
          <a:lstStyle/>
          <a:p>
            <a:endParaRPr kumimoji="0" lang="en-US"/>
          </a:p>
        </p:txBody>
      </p:sp>
      <p:sp>
        <p:nvSpPr>
          <p:cNvPr id="5" name="Espaço Reservado para Número de Slide 4"/>
          <p:cNvSpPr>
            <a:spLocks noGrp="1"/>
          </p:cNvSpPr>
          <p:nvPr>
            <p:ph type="sldNum" sz="quarter" idx="12"/>
          </p:nvPr>
        </p:nvSpPr>
        <p:spPr/>
        <p:txBody>
          <a:bodyPr/>
          <a:lstStyle/>
          <a:p>
            <a:pPr marL="0" marR="0" lvl="0" indent="0" algn="r" rtl="0">
              <a:lnSpc>
                <a:spcPct val="100000"/>
              </a:lnSpc>
              <a:spcBef>
                <a:spcPts val="0"/>
              </a:spcBef>
              <a:spcAft>
                <a:spcPts val="0"/>
              </a:spcAft>
              <a:buClr>
                <a:srgbClr val="999999"/>
              </a:buClr>
              <a:buSzPct val="25000"/>
              <a:buFont typeface="Arial"/>
              <a:buNone/>
            </a:pPr>
            <a:fld id="{00000000-1234-1234-1234-123412341234}" type="slidenum">
              <a:rPr lang="pt-BR" sz="1300" b="0" i="0" u="none" strike="noStrike" cap="none" baseline="0" smtClean="0">
                <a:solidFill>
                  <a:srgbClr val="999999"/>
                </a:solidFill>
                <a:latin typeface="Arial"/>
                <a:ea typeface="Arial"/>
                <a:cs typeface="Arial"/>
                <a:sym typeface="Arial"/>
              </a:rPr>
              <a:pPr marL="0" marR="0" lvl="0" indent="0" algn="r" rtl="0">
                <a:lnSpc>
                  <a:spcPct val="100000"/>
                </a:lnSpc>
                <a:spcBef>
                  <a:spcPts val="0"/>
                </a:spcBef>
                <a:spcAft>
                  <a:spcPts val="0"/>
                </a:spcAft>
                <a:buClr>
                  <a:srgbClr val="999999"/>
                </a:buClr>
                <a:buSzPct val="25000"/>
                <a:buFont typeface="Arial"/>
                <a:buNone/>
              </a:pPr>
              <a:t>‹nº›</a:t>
            </a:fld>
            <a:endParaRPr lang="pt-BR" sz="1300" b="0" i="0" u="none" strike="noStrike" cap="none" baseline="0">
              <a:solidFill>
                <a:srgbClr val="999999"/>
              </a:solidFill>
              <a:latin typeface="Arial"/>
              <a:ea typeface="Arial"/>
              <a:cs typeface="Arial"/>
              <a:sym typeface="Arial"/>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64CF2E0-CCC4-4E1E-9902-C3C36AB3FDA4}" type="datetimeFigureOut">
              <a:rPr lang="en-US" smtClean="0"/>
              <a:pPr/>
              <a:t>12/3/2015</a:t>
            </a:fld>
            <a:endParaRPr lang="en-US"/>
          </a:p>
        </p:txBody>
      </p:sp>
      <p:sp>
        <p:nvSpPr>
          <p:cNvPr id="3" name="Espaço Reservado para Rodapé 2"/>
          <p:cNvSpPr>
            <a:spLocks noGrp="1"/>
          </p:cNvSpPr>
          <p:nvPr>
            <p:ph type="ftr" sz="quarter" idx="11"/>
          </p:nvPr>
        </p:nvSpPr>
        <p:spPr/>
        <p:txBody>
          <a:bodyPr/>
          <a:lstStyle/>
          <a:p>
            <a:endParaRPr kumimoji="0" lang="en-US"/>
          </a:p>
        </p:txBody>
      </p:sp>
      <p:sp>
        <p:nvSpPr>
          <p:cNvPr id="4" name="Espaço Reservado para Número de Slide 3"/>
          <p:cNvSpPr>
            <a:spLocks noGrp="1"/>
          </p:cNvSpPr>
          <p:nvPr>
            <p:ph type="sldNum" sz="quarter" idx="12"/>
          </p:nvPr>
        </p:nvSpPr>
        <p:spPr/>
        <p:txBody>
          <a:bodyPr/>
          <a:lstStyle/>
          <a:p>
            <a:pPr marL="0" marR="0" lvl="0" indent="0" algn="r" rtl="0">
              <a:lnSpc>
                <a:spcPct val="100000"/>
              </a:lnSpc>
              <a:spcBef>
                <a:spcPts val="0"/>
              </a:spcBef>
              <a:spcAft>
                <a:spcPts val="0"/>
              </a:spcAft>
              <a:buClr>
                <a:srgbClr val="999999"/>
              </a:buClr>
              <a:buSzPct val="25000"/>
              <a:buFont typeface="Arial"/>
              <a:buNone/>
            </a:pPr>
            <a:fld id="{00000000-1234-1234-1234-123412341234}" type="slidenum">
              <a:rPr lang="pt-BR" sz="1300" b="0" i="0" u="none" strike="noStrike" cap="none" baseline="0" smtClean="0">
                <a:solidFill>
                  <a:srgbClr val="999999"/>
                </a:solidFill>
                <a:latin typeface="Arial"/>
                <a:ea typeface="Arial"/>
                <a:cs typeface="Arial"/>
                <a:sym typeface="Arial"/>
              </a:rPr>
              <a:pPr marL="0" marR="0" lvl="0" indent="0" algn="r" rtl="0">
                <a:lnSpc>
                  <a:spcPct val="100000"/>
                </a:lnSpc>
                <a:spcBef>
                  <a:spcPts val="0"/>
                </a:spcBef>
                <a:spcAft>
                  <a:spcPts val="0"/>
                </a:spcAft>
                <a:buClr>
                  <a:srgbClr val="999999"/>
                </a:buClr>
                <a:buSzPct val="25000"/>
                <a:buFont typeface="Arial"/>
                <a:buNone/>
              </a:pPr>
              <a:t>‹nº›</a:t>
            </a:fld>
            <a:endParaRPr lang="pt-BR" sz="1300" b="0" i="0" u="none" strike="noStrike" cap="none" baseline="0">
              <a:solidFill>
                <a:srgbClr val="999999"/>
              </a:solidFill>
              <a:latin typeface="Arial"/>
              <a:ea typeface="Arial"/>
              <a:cs typeface="Arial"/>
              <a:sym typeface="Arial"/>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8" name="Retângulo 7"/>
          <p:cNvSpPr/>
          <p:nvPr/>
        </p:nvSpPr>
        <p:spPr>
          <a:xfrm>
            <a:off x="0" y="0"/>
            <a:ext cx="9144000" cy="51435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etângulo de cantos arredondados 8"/>
          <p:cNvSpPr/>
          <p:nvPr/>
        </p:nvSpPr>
        <p:spPr>
          <a:xfrm>
            <a:off x="64008" y="52316"/>
            <a:ext cx="9013372" cy="5020056"/>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ítulo 1"/>
          <p:cNvSpPr>
            <a:spLocks noGrp="1"/>
          </p:cNvSpPr>
          <p:nvPr>
            <p:ph type="title"/>
          </p:nvPr>
        </p:nvSpPr>
        <p:spPr>
          <a:xfrm>
            <a:off x="914400" y="204788"/>
            <a:ext cx="7772400" cy="857250"/>
          </a:xfrm>
        </p:spPr>
        <p:txBody>
          <a:bodyPr anchor="b" anchorCtr="0"/>
          <a:lstStyle>
            <a:lvl1pPr algn="l">
              <a:buNone/>
              <a:defRPr sz="4000" b="0"/>
            </a:lvl1pPr>
          </a:lstStyle>
          <a:p>
            <a:r>
              <a:rPr kumimoji="0" lang="pt-BR" smtClean="0"/>
              <a:t>Clique para editar o estilo do título mestre</a:t>
            </a:r>
            <a:endParaRPr kumimoji="0" lang="en-US"/>
          </a:p>
        </p:txBody>
      </p:sp>
      <p:sp>
        <p:nvSpPr>
          <p:cNvPr id="3" name="Espaço Reservado para Texto 2"/>
          <p:cNvSpPr>
            <a:spLocks noGrp="1"/>
          </p:cNvSpPr>
          <p:nvPr>
            <p:ph type="body" idx="2"/>
          </p:nvPr>
        </p:nvSpPr>
        <p:spPr>
          <a:xfrm>
            <a:off x="914400" y="1200150"/>
            <a:ext cx="1905000" cy="337185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pt-BR" smtClean="0"/>
              <a:t>Clique para editar os estilos do texto mestre</a:t>
            </a:r>
          </a:p>
        </p:txBody>
      </p:sp>
      <p:sp>
        <p:nvSpPr>
          <p:cNvPr id="5" name="Espaço Reservado para Data 4"/>
          <p:cNvSpPr>
            <a:spLocks noGrp="1"/>
          </p:cNvSpPr>
          <p:nvPr>
            <p:ph type="dt" sz="half" idx="10"/>
          </p:nvPr>
        </p:nvSpPr>
        <p:spPr/>
        <p:txBody>
          <a:bodyPr/>
          <a:lstStyle/>
          <a:p>
            <a:fld id="{564CF2E0-CCC4-4E1E-9902-C3C36AB3FDA4}" type="datetimeFigureOut">
              <a:rPr lang="en-US" smtClean="0"/>
              <a:pPr/>
              <a:t>12/3/2015</a:t>
            </a:fld>
            <a:endParaRPr lang="en-US"/>
          </a:p>
        </p:txBody>
      </p:sp>
      <p:sp>
        <p:nvSpPr>
          <p:cNvPr id="6" name="Espaço Reservado para Rodapé 5"/>
          <p:cNvSpPr>
            <a:spLocks noGrp="1"/>
          </p:cNvSpPr>
          <p:nvPr>
            <p:ph type="ftr" sz="quarter" idx="11"/>
          </p:nvPr>
        </p:nvSpPr>
        <p:spPr/>
        <p:txBody>
          <a:bodyPr/>
          <a:lstStyle/>
          <a:p>
            <a:endParaRPr kumimoji="0" lang="en-US"/>
          </a:p>
        </p:txBody>
      </p:sp>
      <p:sp>
        <p:nvSpPr>
          <p:cNvPr id="7" name="Espaço Reservado para Número de Slide 6"/>
          <p:cNvSpPr>
            <a:spLocks noGrp="1"/>
          </p:cNvSpPr>
          <p:nvPr>
            <p:ph type="sldNum" sz="quarter" idx="12"/>
          </p:nvPr>
        </p:nvSpPr>
        <p:spPr/>
        <p:txBody>
          <a:bodyPr/>
          <a:lstStyle/>
          <a:p>
            <a:pPr marL="0" marR="0" lvl="0" indent="0" algn="r" rtl="0">
              <a:lnSpc>
                <a:spcPct val="100000"/>
              </a:lnSpc>
              <a:spcBef>
                <a:spcPts val="0"/>
              </a:spcBef>
              <a:spcAft>
                <a:spcPts val="0"/>
              </a:spcAft>
              <a:buClr>
                <a:srgbClr val="999999"/>
              </a:buClr>
              <a:buSzPct val="25000"/>
              <a:buFont typeface="Arial"/>
              <a:buNone/>
            </a:pPr>
            <a:fld id="{00000000-1234-1234-1234-123412341234}" type="slidenum">
              <a:rPr lang="pt-BR" sz="1300" b="0" i="0" u="none" strike="noStrike" cap="none" baseline="0" smtClean="0">
                <a:solidFill>
                  <a:srgbClr val="999999"/>
                </a:solidFill>
                <a:latin typeface="Arial"/>
                <a:ea typeface="Arial"/>
                <a:cs typeface="Arial"/>
                <a:sym typeface="Arial"/>
              </a:rPr>
              <a:pPr marL="0" marR="0" lvl="0" indent="0" algn="r" rtl="0">
                <a:lnSpc>
                  <a:spcPct val="100000"/>
                </a:lnSpc>
                <a:spcBef>
                  <a:spcPts val="0"/>
                </a:spcBef>
                <a:spcAft>
                  <a:spcPts val="0"/>
                </a:spcAft>
                <a:buClr>
                  <a:srgbClr val="999999"/>
                </a:buClr>
                <a:buSzPct val="25000"/>
                <a:buFont typeface="Arial"/>
                <a:buNone/>
              </a:pPr>
              <a:t>‹nº›</a:t>
            </a:fld>
            <a:endParaRPr lang="pt-BR" sz="1300" b="0" i="0" u="none" strike="noStrike" cap="none" baseline="0">
              <a:solidFill>
                <a:srgbClr val="999999"/>
              </a:solidFill>
              <a:latin typeface="Arial"/>
              <a:ea typeface="Arial"/>
              <a:cs typeface="Arial"/>
              <a:sym typeface="Arial"/>
            </a:endParaRPr>
          </a:p>
        </p:txBody>
      </p:sp>
      <p:sp>
        <p:nvSpPr>
          <p:cNvPr id="11" name="Espaço Reservado para Conteúdo 10"/>
          <p:cNvSpPr>
            <a:spLocks noGrp="1"/>
          </p:cNvSpPr>
          <p:nvPr>
            <p:ph sz="quarter" idx="1"/>
          </p:nvPr>
        </p:nvSpPr>
        <p:spPr>
          <a:xfrm>
            <a:off x="2971800" y="1200150"/>
            <a:ext cx="5715000" cy="3371850"/>
          </a:xfrm>
        </p:spPr>
        <p:txBody>
          <a:bodyPr vert="horz"/>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914400" y="3675413"/>
            <a:ext cx="7315200" cy="391716"/>
          </a:xfrm>
        </p:spPr>
        <p:txBody>
          <a:bodyPr anchor="ctr">
            <a:noAutofit/>
          </a:bodyPr>
          <a:lstStyle>
            <a:lvl1pPr algn="l">
              <a:buNone/>
              <a:defRPr sz="2800" b="0"/>
            </a:lvl1pPr>
          </a:lstStyle>
          <a:p>
            <a:r>
              <a:rPr kumimoji="0" lang="pt-BR" smtClean="0"/>
              <a:t>Clique para editar o estilo do título mestre</a:t>
            </a:r>
            <a:endParaRPr kumimoji="0" lang="en-US"/>
          </a:p>
        </p:txBody>
      </p:sp>
      <p:sp>
        <p:nvSpPr>
          <p:cNvPr id="4" name="Espaço Reservado para Texto 3"/>
          <p:cNvSpPr>
            <a:spLocks noGrp="1"/>
          </p:cNvSpPr>
          <p:nvPr>
            <p:ph type="body" sz="half" idx="2"/>
          </p:nvPr>
        </p:nvSpPr>
        <p:spPr>
          <a:xfrm>
            <a:off x="914400" y="4084369"/>
            <a:ext cx="7315200" cy="51435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pt-BR" smtClean="0"/>
              <a:t>Clique para editar os estilos do texto mestre</a:t>
            </a:r>
          </a:p>
        </p:txBody>
      </p:sp>
      <p:sp>
        <p:nvSpPr>
          <p:cNvPr id="5" name="Espaço Reservado para Data 4"/>
          <p:cNvSpPr>
            <a:spLocks noGrp="1"/>
          </p:cNvSpPr>
          <p:nvPr>
            <p:ph type="dt" sz="half" idx="10"/>
          </p:nvPr>
        </p:nvSpPr>
        <p:spPr/>
        <p:txBody>
          <a:bodyPr/>
          <a:lstStyle/>
          <a:p>
            <a:endParaRPr lang="pt-BR"/>
          </a:p>
        </p:txBody>
      </p:sp>
      <p:sp>
        <p:nvSpPr>
          <p:cNvPr id="6" name="Espaço Reservado para Rodapé 5"/>
          <p:cNvSpPr>
            <a:spLocks noGrp="1"/>
          </p:cNvSpPr>
          <p:nvPr>
            <p:ph type="ftr" sz="quarter" idx="11"/>
          </p:nvPr>
        </p:nvSpPr>
        <p:spPr>
          <a:xfrm>
            <a:off x="914400" y="4629150"/>
            <a:ext cx="3886200" cy="342900"/>
          </a:xfrm>
        </p:spPr>
        <p:txBody>
          <a:bodyPr/>
          <a:lstStyle/>
          <a:p>
            <a:endParaRPr lang="pt-BR"/>
          </a:p>
        </p:txBody>
      </p:sp>
      <p:sp>
        <p:nvSpPr>
          <p:cNvPr id="7" name="Espaço Reservado para Número de Slide 6"/>
          <p:cNvSpPr>
            <a:spLocks noGrp="1"/>
          </p:cNvSpPr>
          <p:nvPr>
            <p:ph type="sldNum" sz="quarter" idx="12"/>
          </p:nvPr>
        </p:nvSpPr>
        <p:spPr>
          <a:xfrm>
            <a:off x="146304" y="4656582"/>
            <a:ext cx="457200" cy="342900"/>
          </a:xfrm>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sz="1400" b="0" i="0" u="none" strike="noStrike" cap="none" baseline="0" smtClean="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‹nº›</a:t>
            </a:fld>
            <a:endParaRPr lang="pt-BR" sz="1400" b="0" i="0" u="none" strike="noStrike" cap="none" baseline="0">
              <a:solidFill>
                <a:srgbClr val="000000"/>
              </a:solidFill>
              <a:latin typeface="Arial"/>
              <a:ea typeface="Arial"/>
              <a:cs typeface="Arial"/>
              <a:sym typeface="Arial"/>
            </a:endParaRPr>
          </a:p>
        </p:txBody>
      </p:sp>
      <p:sp>
        <p:nvSpPr>
          <p:cNvPr id="11" name="Retângulo 10"/>
          <p:cNvSpPr/>
          <p:nvPr/>
        </p:nvSpPr>
        <p:spPr>
          <a:xfrm flipV="1">
            <a:off x="68307" y="3512666"/>
            <a:ext cx="9006840" cy="6858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tângulo 11"/>
          <p:cNvSpPr/>
          <p:nvPr/>
        </p:nvSpPr>
        <p:spPr>
          <a:xfrm>
            <a:off x="68509" y="3487856"/>
            <a:ext cx="9006639" cy="3428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tângulo 12"/>
          <p:cNvSpPr/>
          <p:nvPr/>
        </p:nvSpPr>
        <p:spPr>
          <a:xfrm>
            <a:off x="68511" y="3579919"/>
            <a:ext cx="9006637" cy="3660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Espaço Reservado para Imagem 2"/>
          <p:cNvSpPr>
            <a:spLocks noGrp="1"/>
          </p:cNvSpPr>
          <p:nvPr>
            <p:ph type="pic" idx="1"/>
          </p:nvPr>
        </p:nvSpPr>
        <p:spPr>
          <a:xfrm>
            <a:off x="68309" y="50007"/>
            <a:ext cx="9001873" cy="3436144"/>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pt-BR" smtClean="0"/>
              <a:t>Clique no ícone para adicionar uma imagem</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tângulo 8"/>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etângulo de cantos arredondados 7"/>
          <p:cNvSpPr/>
          <p:nvPr/>
        </p:nvSpPr>
        <p:spPr>
          <a:xfrm>
            <a:off x="64008" y="52316"/>
            <a:ext cx="9013372" cy="5020056"/>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Espaço Reservado para Título 21"/>
          <p:cNvSpPr>
            <a:spLocks noGrp="1"/>
          </p:cNvSpPr>
          <p:nvPr>
            <p:ph type="title"/>
          </p:nvPr>
        </p:nvSpPr>
        <p:spPr>
          <a:xfrm>
            <a:off x="914400" y="205979"/>
            <a:ext cx="7772400" cy="857250"/>
          </a:xfrm>
          <a:prstGeom prst="rect">
            <a:avLst/>
          </a:prstGeom>
        </p:spPr>
        <p:txBody>
          <a:bodyPr bIns="91440" anchor="b" anchorCtr="0">
            <a:normAutofit/>
          </a:bodyPr>
          <a:lstStyle/>
          <a:p>
            <a:r>
              <a:rPr kumimoji="0" lang="pt-BR" smtClean="0"/>
              <a:t>Clique para editar o estilo do título mestre</a:t>
            </a:r>
            <a:endParaRPr kumimoji="0" lang="en-US"/>
          </a:p>
        </p:txBody>
      </p:sp>
      <p:sp>
        <p:nvSpPr>
          <p:cNvPr id="13" name="Espaço Reservado para Texto 12"/>
          <p:cNvSpPr>
            <a:spLocks noGrp="1"/>
          </p:cNvSpPr>
          <p:nvPr>
            <p:ph type="body" idx="1"/>
          </p:nvPr>
        </p:nvSpPr>
        <p:spPr>
          <a:xfrm>
            <a:off x="914400" y="1085850"/>
            <a:ext cx="7772400" cy="3429000"/>
          </a:xfrm>
          <a:prstGeom prst="rect">
            <a:avLst/>
          </a:prstGeom>
        </p:spPr>
        <p:txBody>
          <a:bodyPr>
            <a:normAutofit/>
          </a:bodyPr>
          <a:lstStyle/>
          <a:p>
            <a:pPr lvl="0" eaLnBrk="1" latinLnBrk="0" hangingPunct="1"/>
            <a:r>
              <a:rPr kumimoji="0" lang="pt-BR" smtClean="0"/>
              <a:t>Clique para editar os estilos do texto mestre</a:t>
            </a:r>
          </a:p>
          <a:p>
            <a:pPr lvl="1" eaLnBrk="1" latinLnBrk="0" hangingPunct="1"/>
            <a:r>
              <a:rPr kumimoji="0" lang="pt-BR" smtClean="0"/>
              <a:t>Segundo nível</a:t>
            </a:r>
          </a:p>
          <a:p>
            <a:pPr lvl="2" eaLnBrk="1" latinLnBrk="0" hangingPunct="1"/>
            <a:r>
              <a:rPr kumimoji="0" lang="pt-BR" smtClean="0"/>
              <a:t>Terceiro nível</a:t>
            </a:r>
          </a:p>
          <a:p>
            <a:pPr lvl="3" eaLnBrk="1" latinLnBrk="0" hangingPunct="1"/>
            <a:r>
              <a:rPr kumimoji="0" lang="pt-BR" smtClean="0"/>
              <a:t>Quarto nível</a:t>
            </a:r>
          </a:p>
          <a:p>
            <a:pPr lvl="4" eaLnBrk="1" latinLnBrk="0" hangingPunct="1"/>
            <a:r>
              <a:rPr kumimoji="0" lang="pt-BR" smtClean="0"/>
              <a:t>Quinto nível</a:t>
            </a:r>
            <a:endParaRPr kumimoji="0" lang="en-US"/>
          </a:p>
        </p:txBody>
      </p:sp>
      <p:sp>
        <p:nvSpPr>
          <p:cNvPr id="14" name="Espaço Reservado para Data 13"/>
          <p:cNvSpPr>
            <a:spLocks noGrp="1"/>
          </p:cNvSpPr>
          <p:nvPr>
            <p:ph type="dt" sz="half" idx="2"/>
          </p:nvPr>
        </p:nvSpPr>
        <p:spPr>
          <a:xfrm>
            <a:off x="6172200" y="4643437"/>
            <a:ext cx="2476500" cy="357188"/>
          </a:xfrm>
          <a:prstGeom prst="rect">
            <a:avLst/>
          </a:prstGeom>
        </p:spPr>
        <p:txBody>
          <a:bodyPr anchor="ctr" anchorCtr="0"/>
          <a:lstStyle>
            <a:lvl1pPr algn="r" eaLnBrk="1" latinLnBrk="0" hangingPunct="1">
              <a:defRPr kumimoji="0" sz="1400">
                <a:solidFill>
                  <a:schemeClr val="tx2"/>
                </a:solidFill>
              </a:defRPr>
            </a:lvl1pPr>
          </a:lstStyle>
          <a:p>
            <a:pPr algn="r" eaLnBrk="1" latinLnBrk="0" hangingPunct="1"/>
            <a:fld id="{564CF2E0-CCC4-4E1E-9902-C3C36AB3FDA4}" type="datetimeFigureOut">
              <a:rPr lang="en-US" smtClean="0"/>
              <a:pPr algn="r" eaLnBrk="1" latinLnBrk="0" hangingPunct="1"/>
              <a:t>12/3/2015</a:t>
            </a:fld>
            <a:endParaRPr lang="en-US" sz="1400" dirty="0">
              <a:solidFill>
                <a:schemeClr val="tx2"/>
              </a:solidFill>
            </a:endParaRPr>
          </a:p>
        </p:txBody>
      </p:sp>
      <p:sp>
        <p:nvSpPr>
          <p:cNvPr id="3" name="Espaço Reservado para Rodapé 2"/>
          <p:cNvSpPr>
            <a:spLocks noGrp="1"/>
          </p:cNvSpPr>
          <p:nvPr>
            <p:ph type="ftr" sz="quarter" idx="3"/>
          </p:nvPr>
        </p:nvSpPr>
        <p:spPr>
          <a:xfrm>
            <a:off x="914400" y="4629150"/>
            <a:ext cx="3962400" cy="342900"/>
          </a:xfrm>
          <a:prstGeom prst="rect">
            <a:avLst/>
          </a:prstGeom>
        </p:spPr>
        <p:txBody>
          <a:bodyPr anchor="ctr" anchorCtr="0"/>
          <a:lstStyle>
            <a:lvl1pPr eaLnBrk="1" latinLnBrk="0" hangingPunct="1">
              <a:defRPr kumimoji="0" sz="1400">
                <a:solidFill>
                  <a:schemeClr val="tx2"/>
                </a:solidFill>
              </a:defRPr>
            </a:lvl1pPr>
          </a:lstStyle>
          <a:p>
            <a:endParaRPr kumimoji="0" lang="en-US" sz="1400" dirty="0">
              <a:solidFill>
                <a:schemeClr val="tx2"/>
              </a:solidFill>
            </a:endParaRPr>
          </a:p>
        </p:txBody>
      </p:sp>
      <p:sp>
        <p:nvSpPr>
          <p:cNvPr id="23" name="Espaço Reservado para Número de Slide 22"/>
          <p:cNvSpPr>
            <a:spLocks noGrp="1"/>
          </p:cNvSpPr>
          <p:nvPr>
            <p:ph type="sldNum" sz="quarter" idx="4"/>
          </p:nvPr>
        </p:nvSpPr>
        <p:spPr>
          <a:xfrm>
            <a:off x="146304" y="4657725"/>
            <a:ext cx="457200" cy="3429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marL="0" marR="0" lvl="0" indent="0" algn="r" rtl="0">
              <a:lnSpc>
                <a:spcPct val="100000"/>
              </a:lnSpc>
              <a:spcBef>
                <a:spcPts val="0"/>
              </a:spcBef>
              <a:spcAft>
                <a:spcPts val="0"/>
              </a:spcAft>
              <a:buClr>
                <a:srgbClr val="999999"/>
              </a:buClr>
              <a:buSzPct val="25000"/>
              <a:buFont typeface="Arial"/>
              <a:buNone/>
            </a:pPr>
            <a:fld id="{00000000-1234-1234-1234-123412341234}" type="slidenum">
              <a:rPr lang="pt-BR" sz="1300" b="0" i="0" u="none" strike="noStrike" cap="none" baseline="0" smtClean="0">
                <a:solidFill>
                  <a:srgbClr val="999999"/>
                </a:solidFill>
                <a:latin typeface="Arial"/>
                <a:ea typeface="Arial"/>
                <a:cs typeface="Arial"/>
                <a:sym typeface="Arial"/>
              </a:rPr>
              <a:pPr marL="0" marR="0" lvl="0" indent="0" algn="r" rtl="0">
                <a:lnSpc>
                  <a:spcPct val="100000"/>
                </a:lnSpc>
                <a:spcBef>
                  <a:spcPts val="0"/>
                </a:spcBef>
                <a:spcAft>
                  <a:spcPts val="0"/>
                </a:spcAft>
                <a:buClr>
                  <a:srgbClr val="999999"/>
                </a:buClr>
                <a:buSzPct val="25000"/>
                <a:buFont typeface="Arial"/>
                <a:buNone/>
              </a:pPr>
              <a:t>‹nº›</a:t>
            </a:fld>
            <a:endParaRPr lang="pt-BR" sz="1300" b="0" i="0" u="none" strike="noStrike" cap="none" baseline="0">
              <a:solidFill>
                <a:srgbClr val="999999"/>
              </a:solidFill>
              <a:latin typeface="Arial"/>
              <a:ea typeface="Arial"/>
              <a:cs typeface="Arial"/>
              <a:sym typeface="Arial"/>
            </a:endParaRPr>
          </a:p>
        </p:txBody>
      </p:sp>
      <p:sp>
        <p:nvSpPr>
          <p:cNvPr id="10" name="Retângulo 9"/>
          <p:cNvSpPr/>
          <p:nvPr userDrawn="1"/>
        </p:nvSpPr>
        <p:spPr>
          <a:xfrm>
            <a:off x="0" y="0"/>
            <a:ext cx="9144000" cy="77155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hf sldNum="0"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24.xml"/><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comments" Target="../comments/comment1.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hyperlink" Target="https://www.sdxcentral.com/resources/sdn/sdn-controllers/open-source-sdn-controllers/" TargetMode="External"/><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ctrTitle"/>
          </p:nvPr>
        </p:nvSpPr>
        <p:spPr>
          <a:xfrm>
            <a:off x="107504" y="1275606"/>
            <a:ext cx="9036496" cy="952388"/>
          </a:xfrm>
          <a:prstGeom prst="rect">
            <a:avLst/>
          </a:prstGeom>
          <a:noFill/>
          <a:ln>
            <a:noFill/>
          </a:ln>
        </p:spPr>
        <p:txBody>
          <a:bodyPr lIns="91425" tIns="91425" rIns="91425" bIns="91425" anchor="ctr" anchorCtr="0">
            <a:noAutofit/>
          </a:bodyPr>
          <a:lstStyle/>
          <a:p>
            <a:pPr marL="0" marR="0" lvl="0" indent="0" rtl="0">
              <a:lnSpc>
                <a:spcPct val="100000"/>
              </a:lnSpc>
              <a:spcBef>
                <a:spcPts val="0"/>
              </a:spcBef>
              <a:spcAft>
                <a:spcPts val="0"/>
              </a:spcAft>
              <a:buClr>
                <a:srgbClr val="FFFFFF"/>
              </a:buClr>
              <a:buSzPct val="25000"/>
              <a:buFont typeface="Helvetica Neue"/>
              <a:buNone/>
            </a:pPr>
            <a:r>
              <a:rPr lang="pt-BR" sz="2800" i="0" u="none" strike="noStrike" cap="none" dirty="0">
                <a:solidFill>
                  <a:schemeClr val="bg1"/>
                </a:solidFill>
                <a:latin typeface="Helvetica Neue"/>
                <a:ea typeface="Helvetica Neue"/>
                <a:cs typeface="Helvetica Neue"/>
                <a:sym typeface="Helvetica Neue"/>
              </a:rPr>
              <a:t>Redes Definidas por Software (SDN</a:t>
            </a:r>
            <a:r>
              <a:rPr lang="pt-BR" sz="2800" i="0" u="none" strike="noStrike" cap="none" dirty="0" smtClean="0">
                <a:solidFill>
                  <a:schemeClr val="bg1"/>
                </a:solidFill>
                <a:latin typeface="Helvetica Neue"/>
                <a:ea typeface="Helvetica Neue"/>
                <a:cs typeface="Helvetica Neue"/>
                <a:sym typeface="Helvetica Neue"/>
              </a:rPr>
              <a:t>)</a:t>
            </a:r>
            <a:endParaRPr lang="pt-BR" sz="2800" i="0" u="none" strike="noStrike" cap="none" dirty="0">
              <a:solidFill>
                <a:schemeClr val="bg1"/>
              </a:solidFill>
              <a:latin typeface="Helvetica Neue"/>
              <a:ea typeface="Helvetica Neue"/>
              <a:cs typeface="Helvetica Neue"/>
              <a:sym typeface="Helvetica Neue"/>
            </a:endParaRPr>
          </a:p>
        </p:txBody>
      </p:sp>
      <p:sp>
        <p:nvSpPr>
          <p:cNvPr id="4" name="Retângulo 3"/>
          <p:cNvSpPr/>
          <p:nvPr/>
        </p:nvSpPr>
        <p:spPr>
          <a:xfrm>
            <a:off x="2195736" y="3435846"/>
            <a:ext cx="4572000" cy="523220"/>
          </a:xfrm>
          <a:prstGeom prst="rect">
            <a:avLst/>
          </a:prstGeom>
        </p:spPr>
        <p:txBody>
          <a:bodyPr>
            <a:spAutoFit/>
          </a:bodyPr>
          <a:lstStyle/>
          <a:p>
            <a:endParaRPr lang="pt-BR" dirty="0" smtClean="0"/>
          </a:p>
          <a:p>
            <a:endParaRPr lang="pt-BR" dirty="0" smtClean="0"/>
          </a:p>
        </p:txBody>
      </p:sp>
      <p:sp>
        <p:nvSpPr>
          <p:cNvPr id="6" name="Retângulo 5"/>
          <p:cNvSpPr/>
          <p:nvPr/>
        </p:nvSpPr>
        <p:spPr>
          <a:xfrm>
            <a:off x="2267744" y="2643758"/>
            <a:ext cx="4572000" cy="523220"/>
          </a:xfrm>
          <a:prstGeom prst="rect">
            <a:avLst/>
          </a:prstGeom>
        </p:spPr>
        <p:txBody>
          <a:bodyPr>
            <a:spAutoFit/>
          </a:bodyPr>
          <a:lstStyle/>
          <a:p>
            <a:endParaRPr lang="pt-BR" dirty="0" smtClean="0"/>
          </a:p>
          <a:p>
            <a:pPr algn="ctr"/>
            <a:r>
              <a:rPr lang="pt-BR" b="1" dirty="0" smtClean="0"/>
              <a:t>Marcos Augusto Menezes Vieira</a:t>
            </a:r>
            <a:endParaRPr lang="pt-BR" b="1" dirty="0" smtClean="0"/>
          </a:p>
        </p:txBody>
      </p:sp>
      <p:sp>
        <p:nvSpPr>
          <p:cNvPr id="7" name="Retângulo 6"/>
          <p:cNvSpPr/>
          <p:nvPr/>
        </p:nvSpPr>
        <p:spPr>
          <a:xfrm>
            <a:off x="2123728" y="3651870"/>
            <a:ext cx="4572000" cy="523220"/>
          </a:xfrm>
          <a:prstGeom prst="rect">
            <a:avLst/>
          </a:prstGeom>
        </p:spPr>
        <p:txBody>
          <a:bodyPr>
            <a:spAutoFit/>
          </a:bodyPr>
          <a:lstStyle/>
          <a:p>
            <a:endParaRPr lang="pt-BR" dirty="0" smtClean="0"/>
          </a:p>
          <a:p>
            <a:endParaRPr lang="pt-BR" dirty="0" smtClean="0"/>
          </a:p>
        </p:txBody>
      </p:sp>
      <p:sp>
        <p:nvSpPr>
          <p:cNvPr id="9" name="Retângulo 8"/>
          <p:cNvSpPr/>
          <p:nvPr/>
        </p:nvSpPr>
        <p:spPr>
          <a:xfrm>
            <a:off x="2411760" y="3651870"/>
            <a:ext cx="4572000" cy="954107"/>
          </a:xfrm>
          <a:prstGeom prst="rect">
            <a:avLst/>
          </a:prstGeom>
        </p:spPr>
        <p:txBody>
          <a:bodyPr>
            <a:spAutoFit/>
          </a:bodyPr>
          <a:lstStyle/>
          <a:p>
            <a:endParaRPr lang="pt-BR" dirty="0" smtClean="0"/>
          </a:p>
          <a:p>
            <a:pPr algn="ctr"/>
            <a:r>
              <a:rPr lang="pt-BR" dirty="0" smtClean="0"/>
              <a:t>Departamento de Ciência da Computação</a:t>
            </a:r>
          </a:p>
          <a:p>
            <a:pPr algn="ctr"/>
            <a:endParaRPr lang="pt-BR" dirty="0" smtClean="0"/>
          </a:p>
          <a:p>
            <a:pPr algn="ctr"/>
            <a:r>
              <a:rPr lang="pt-BR" dirty="0" smtClean="0"/>
              <a:t>Universidade Federal de Minas Gerais</a:t>
            </a:r>
            <a:endParaRPr lang="pt-BR" dirty="0" smtClean="0"/>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4400" y="58316"/>
            <a:ext cx="7772400" cy="857250"/>
          </a:xfrm>
        </p:spPr>
        <p:txBody>
          <a:bodyPr>
            <a:normAutofit/>
          </a:bodyPr>
          <a:lstStyle/>
          <a:p>
            <a:r>
              <a:rPr lang="pt-BR" sz="1700" b="1" dirty="0" smtClean="0">
                <a:solidFill>
                  <a:schemeClr val="lt1"/>
                </a:solidFill>
                <a:latin typeface="Arial"/>
                <a:ea typeface="Arial"/>
                <a:cs typeface="Arial"/>
                <a:sym typeface="Arial"/>
              </a:rPr>
              <a:t>Encaminhamento x </a:t>
            </a:r>
            <a:r>
              <a:rPr lang="pt-BR" sz="1700" b="1" dirty="0" err="1" smtClean="0">
                <a:solidFill>
                  <a:schemeClr val="lt1"/>
                </a:solidFill>
                <a:latin typeface="Arial"/>
                <a:ea typeface="Arial"/>
                <a:cs typeface="Arial"/>
                <a:sym typeface="Arial"/>
              </a:rPr>
              <a:t>Roteamento</a:t>
            </a:r>
            <a:endParaRPr lang="pt-BR" sz="1700" b="1" dirty="0">
              <a:solidFill>
                <a:schemeClr val="lt1"/>
              </a:solidFill>
              <a:latin typeface="Arial"/>
              <a:ea typeface="Arial"/>
              <a:cs typeface="Arial"/>
              <a:sym typeface="Arial"/>
            </a:endParaRPr>
          </a:p>
        </p:txBody>
      </p:sp>
      <p:sp>
        <p:nvSpPr>
          <p:cNvPr id="3" name="Espaço Reservado para Conteúdo 2"/>
          <p:cNvSpPr>
            <a:spLocks noGrp="1"/>
          </p:cNvSpPr>
          <p:nvPr>
            <p:ph sz="quarter" idx="1"/>
          </p:nvPr>
        </p:nvSpPr>
        <p:spPr/>
        <p:txBody>
          <a:bodyPr/>
          <a:lstStyle/>
          <a:p>
            <a:r>
              <a:rPr lang="pt-BR" sz="1800" b="1" dirty="0" smtClean="0">
                <a:solidFill>
                  <a:srgbClr val="434343"/>
                </a:solidFill>
                <a:latin typeface="Helvetica Neue"/>
                <a:ea typeface="Helvetica Neue"/>
                <a:cs typeface="Helvetica Neue"/>
                <a:sym typeface="Helvetica Neue"/>
              </a:rPr>
              <a:t>Encaminhamento: </a:t>
            </a:r>
            <a:r>
              <a:rPr lang="pt-BR" sz="1600" dirty="0" smtClean="0">
                <a:solidFill>
                  <a:srgbClr val="666666"/>
                </a:solidFill>
                <a:latin typeface="Helvetica Neue"/>
                <a:ea typeface="Helvetica Neue"/>
                <a:cs typeface="Helvetica Neue"/>
                <a:sym typeface="Helvetica Neue"/>
              </a:rPr>
              <a:t>selecionar um porto de saída baseado no endereço de  destino e na tabela de rotas</a:t>
            </a:r>
          </a:p>
          <a:p>
            <a:r>
              <a:rPr lang="pt-BR" sz="1800" b="1" dirty="0" err="1" smtClean="0">
                <a:solidFill>
                  <a:srgbClr val="434343"/>
                </a:solidFill>
                <a:latin typeface="Helvetica Neue"/>
                <a:ea typeface="Helvetica Neue"/>
                <a:cs typeface="Helvetica Neue"/>
                <a:sym typeface="Helvetica Neue"/>
              </a:rPr>
              <a:t>Roteamento</a:t>
            </a:r>
            <a:r>
              <a:rPr lang="pt-BR" sz="1800" b="1" dirty="0" smtClean="0">
                <a:solidFill>
                  <a:srgbClr val="434343"/>
                </a:solidFill>
                <a:latin typeface="Helvetica Neue"/>
                <a:ea typeface="Helvetica Neue"/>
                <a:cs typeface="Helvetica Neue"/>
                <a:sym typeface="Helvetica Neue"/>
              </a:rPr>
              <a:t>: </a:t>
            </a:r>
            <a:r>
              <a:rPr lang="pt-BR" sz="1600" dirty="0" smtClean="0">
                <a:solidFill>
                  <a:srgbClr val="666666"/>
                </a:solidFill>
                <a:latin typeface="Helvetica Neue"/>
                <a:ea typeface="Helvetica Neue"/>
                <a:cs typeface="Helvetica Neue"/>
                <a:sym typeface="Helvetica Neue"/>
              </a:rPr>
              <a:t>processo de construção da tabela de rotas</a:t>
            </a:r>
          </a:p>
          <a:p>
            <a:endParaRPr lang="pt-BR" dirty="0"/>
          </a:p>
        </p:txBody>
      </p:sp>
      <p:pic>
        <p:nvPicPr>
          <p:cNvPr id="2050" name="Picture 2"/>
          <p:cNvPicPr>
            <a:picLocks noChangeAspect="1" noChangeArrowheads="1"/>
          </p:cNvPicPr>
          <p:nvPr/>
        </p:nvPicPr>
        <p:blipFill>
          <a:blip r:embed="rId2"/>
          <a:srcRect/>
          <a:stretch>
            <a:fillRect/>
          </a:stretch>
        </p:blipFill>
        <p:spPr bwMode="auto">
          <a:xfrm>
            <a:off x="2483768" y="2211710"/>
            <a:ext cx="4588744" cy="25014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prstGeom prst="rect">
            <a:avLst/>
          </a:prstGeom>
          <a:noFill/>
          <a:ln>
            <a:noFill/>
          </a:ln>
        </p:spPr>
        <p:txBody>
          <a:bodyPr lIns="91425" tIns="91425" rIns="117175" bIns="91425" anchor="ctr" anchorCtr="0">
            <a:noAutofit/>
          </a:bodyPr>
          <a:lstStyle/>
          <a:p>
            <a:pPr marL="311045" marR="0" lvl="0" indent="-311045"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Organização de um switch/roteador</a:t>
            </a:r>
          </a:p>
        </p:txBody>
      </p:sp>
      <p:sp>
        <p:nvSpPr>
          <p:cNvPr id="168" name="Shape 168"/>
          <p:cNvSpPr txBox="1">
            <a:spLocks noGrp="1"/>
          </p:cNvSpPr>
          <p:nvPr>
            <p:ph type="sldNum" sz="quarter" idx="12"/>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sz="1400"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11</a:t>
            </a:fld>
            <a:endParaRPr lang="pt-BR" sz="1400" b="0" i="0" u="none" strike="noStrike" cap="none" baseline="0">
              <a:solidFill>
                <a:srgbClr val="000000"/>
              </a:solidFill>
              <a:latin typeface="Arial"/>
              <a:ea typeface="Arial"/>
              <a:cs typeface="Arial"/>
              <a:sym typeface="Arial"/>
            </a:endParaRPr>
          </a:p>
        </p:txBody>
      </p:sp>
      <p:sp>
        <p:nvSpPr>
          <p:cNvPr id="167" name="Shape 167"/>
          <p:cNvSpPr txBox="1">
            <a:spLocks noGrp="1"/>
          </p:cNvSpPr>
          <p:nvPr>
            <p:ph sz="quarter" idx="1"/>
          </p:nvPr>
        </p:nvSpPr>
        <p:spPr>
          <a:prstGeom prst="rect">
            <a:avLst/>
          </a:prstGeom>
          <a:noFill/>
          <a:ln>
            <a:noFill/>
          </a:ln>
        </p:spPr>
        <p:txBody>
          <a:bodyPr lIns="91425" tIns="91425" rIns="91425" bIns="91425" anchor="t" anchorCtr="0">
            <a:noAutofit/>
          </a:bodyPr>
          <a:lstStyle/>
          <a:p>
            <a:pPr marL="0" marR="0" lvl="1" indent="0" algn="l" rtl="0">
              <a:lnSpc>
                <a:spcPct val="100000"/>
              </a:lnSpc>
              <a:spcBef>
                <a:spcPts val="0"/>
              </a:spcBef>
              <a:spcAft>
                <a:spcPts val="0"/>
              </a:spcAft>
              <a:buClr>
                <a:srgbClr val="000000"/>
              </a:buClr>
              <a:buSzPct val="25000"/>
              <a:buFont typeface="Helvetica Neue"/>
              <a:buNone/>
            </a:pPr>
            <a:r>
              <a:rPr lang="pt-BR" sz="1800" b="1" i="0" u="none" strike="noStrike" cap="none" baseline="0" dirty="0">
                <a:solidFill>
                  <a:srgbClr val="434343"/>
                </a:solidFill>
                <a:latin typeface="Helvetica Neue"/>
                <a:ea typeface="Helvetica Neue"/>
                <a:cs typeface="Helvetica Neue"/>
                <a:sym typeface="Helvetica Neue"/>
              </a:rPr>
              <a:t>Plano de dados</a:t>
            </a:r>
            <a:r>
              <a:rPr lang="pt-BR" sz="1800" b="0" i="0" u="none" strike="noStrike" cap="none" baseline="0" dirty="0">
                <a:solidFill>
                  <a:srgbClr val="434343"/>
                </a:solidFill>
                <a:latin typeface="Helvetica Neue"/>
                <a:ea typeface="Helvetica Neue"/>
                <a:cs typeface="Helvetica Neue"/>
                <a:sym typeface="Helvetica Neue"/>
              </a:rPr>
              <a:t>: o caminho de cada pacote</a:t>
            </a:r>
          </a:p>
          <a:p>
            <a:pPr marL="285750" marR="0" lvl="2" indent="-285750" algn="l" rtl="0">
              <a:lnSpc>
                <a:spcPct val="100000"/>
              </a:lnSpc>
              <a:spcBef>
                <a:spcPts val="480"/>
              </a:spcBef>
              <a:spcAft>
                <a:spcPts val="0"/>
              </a:spcAft>
              <a:buClr>
                <a:srgbClr val="000000"/>
              </a:buClr>
              <a:buSzPct val="125000"/>
              <a:buFont typeface="Arial"/>
              <a:buChar char="•"/>
            </a:pPr>
            <a:r>
              <a:rPr lang="pt-BR" sz="1600" b="0" i="0" u="none" strike="noStrike" cap="none" baseline="0" dirty="0">
                <a:solidFill>
                  <a:srgbClr val="666666"/>
                </a:solidFill>
                <a:latin typeface="Helvetica Neue"/>
                <a:ea typeface="Helvetica Neue"/>
                <a:cs typeface="Helvetica Neue"/>
                <a:sym typeface="Helvetica Neue"/>
              </a:rPr>
              <a:t>pacote chega</a:t>
            </a:r>
          </a:p>
          <a:p>
            <a:pPr marL="285750" marR="0" lvl="2" indent="-285750" algn="l" rtl="0">
              <a:lnSpc>
                <a:spcPct val="100000"/>
              </a:lnSpc>
              <a:spcBef>
                <a:spcPts val="480"/>
              </a:spcBef>
              <a:spcAft>
                <a:spcPts val="0"/>
              </a:spcAft>
              <a:buClr>
                <a:srgbClr val="000000"/>
              </a:buClr>
              <a:buSzPct val="125000"/>
              <a:buFont typeface="Arial"/>
              <a:buChar char="•"/>
            </a:pPr>
            <a:r>
              <a:rPr lang="pt-BR" sz="1600" b="0" i="0" u="none" strike="noStrike" cap="none" baseline="0" dirty="0">
                <a:solidFill>
                  <a:srgbClr val="666666"/>
                </a:solidFill>
                <a:latin typeface="Helvetica Neue"/>
                <a:ea typeface="Helvetica Neue"/>
                <a:cs typeface="Helvetica Neue"/>
                <a:sym typeface="Helvetica Neue"/>
              </a:rPr>
              <a:t>tabela de encaminhamento é consultada – e atualizada</a:t>
            </a:r>
          </a:p>
          <a:p>
            <a:pPr marL="285750" marR="0" lvl="2" indent="-285750" algn="l" rtl="0">
              <a:lnSpc>
                <a:spcPct val="100000"/>
              </a:lnSpc>
              <a:spcBef>
                <a:spcPts val="480"/>
              </a:spcBef>
              <a:spcAft>
                <a:spcPts val="1000"/>
              </a:spcAft>
              <a:buClr>
                <a:srgbClr val="000000"/>
              </a:buClr>
              <a:buSzPct val="125000"/>
              <a:buFont typeface="Arial"/>
              <a:buChar char="•"/>
            </a:pPr>
            <a:r>
              <a:rPr lang="pt-BR" sz="1600" b="0" i="0" u="none" strike="noStrike" cap="none" baseline="0" dirty="0">
                <a:solidFill>
                  <a:srgbClr val="666666"/>
                </a:solidFill>
                <a:latin typeface="Helvetica Neue"/>
                <a:ea typeface="Helvetica Neue"/>
                <a:cs typeface="Helvetica Neue"/>
                <a:sym typeface="Helvetica Neue"/>
              </a:rPr>
              <a:t>pacote sai</a:t>
            </a:r>
          </a:p>
          <a:p>
            <a:pPr marL="0" marR="0" lvl="1" indent="0" algn="l" rtl="0">
              <a:lnSpc>
                <a:spcPct val="100000"/>
              </a:lnSpc>
              <a:spcBef>
                <a:spcPts val="480"/>
              </a:spcBef>
              <a:spcAft>
                <a:spcPts val="0"/>
              </a:spcAft>
              <a:buClr>
                <a:srgbClr val="000000"/>
              </a:buClr>
              <a:buSzPct val="25000"/>
              <a:buFont typeface="Helvetica Neue"/>
              <a:buNone/>
            </a:pPr>
            <a:r>
              <a:rPr lang="pt-BR" sz="1800" b="1" i="0" u="none" strike="noStrike" cap="none" baseline="0" dirty="0">
                <a:solidFill>
                  <a:srgbClr val="434343"/>
                </a:solidFill>
                <a:latin typeface="Helvetica Neue"/>
                <a:ea typeface="Helvetica Neue"/>
                <a:cs typeface="Helvetica Neue"/>
                <a:sym typeface="Helvetica Neue"/>
              </a:rPr>
              <a:t>Plano de controle</a:t>
            </a:r>
            <a:r>
              <a:rPr lang="pt-BR" sz="1800" b="0" i="0" u="none" strike="noStrike" cap="none" baseline="0" dirty="0">
                <a:solidFill>
                  <a:srgbClr val="434343"/>
                </a:solidFill>
                <a:latin typeface="Helvetica Neue"/>
                <a:ea typeface="Helvetica Neue"/>
                <a:cs typeface="Helvetica Neue"/>
                <a:sym typeface="Helvetica Neue"/>
              </a:rPr>
              <a:t>: tudo que acontece </a:t>
            </a:r>
            <a:r>
              <a:rPr lang="pt-BR" sz="1800" b="0" i="0" u="none" strike="noStrike" cap="none" baseline="0" dirty="0">
                <a:solidFill>
                  <a:srgbClr val="434343"/>
                </a:solidFill>
                <a:latin typeface="Arial"/>
                <a:ea typeface="Arial"/>
                <a:cs typeface="Arial"/>
                <a:sym typeface="Arial"/>
              </a:rPr>
              <a:t>“</a:t>
            </a:r>
            <a:r>
              <a:rPr lang="pt-BR" sz="1800" b="0" i="0" u="none" strike="noStrike" cap="none" baseline="0" dirty="0">
                <a:solidFill>
                  <a:srgbClr val="434343"/>
                </a:solidFill>
                <a:latin typeface="Helvetica Neue"/>
                <a:ea typeface="Helvetica Neue"/>
                <a:cs typeface="Helvetica Neue"/>
                <a:sym typeface="Helvetica Neue"/>
              </a:rPr>
              <a:t>por trás</a:t>
            </a:r>
            <a:r>
              <a:rPr lang="pt-BR" sz="1800" b="0" i="0" u="none" strike="noStrike" cap="none" baseline="0" dirty="0">
                <a:solidFill>
                  <a:srgbClr val="434343"/>
                </a:solidFill>
                <a:latin typeface="Arial"/>
                <a:ea typeface="Arial"/>
                <a:cs typeface="Arial"/>
                <a:sym typeface="Arial"/>
              </a:rPr>
              <a:t>”</a:t>
            </a:r>
          </a:p>
          <a:p>
            <a:pPr marL="285750" marR="0" lvl="2" indent="-285750" algn="l" rtl="0">
              <a:lnSpc>
                <a:spcPct val="100000"/>
              </a:lnSpc>
              <a:spcBef>
                <a:spcPts val="480"/>
              </a:spcBef>
              <a:spcAft>
                <a:spcPts val="0"/>
              </a:spcAft>
              <a:buClr>
                <a:srgbClr val="000000"/>
              </a:buClr>
              <a:buSzPct val="125000"/>
              <a:buFont typeface="Arial"/>
              <a:buChar char="•"/>
            </a:pPr>
            <a:r>
              <a:rPr lang="pt-BR" sz="1600" b="0" i="0" u="none" strike="noStrike" cap="none" baseline="0" dirty="0">
                <a:solidFill>
                  <a:srgbClr val="666666"/>
                </a:solidFill>
                <a:latin typeface="Helvetica Neue"/>
                <a:ea typeface="Helvetica Neue"/>
                <a:cs typeface="Helvetica Neue"/>
                <a:sym typeface="Helvetica Neue"/>
              </a:rPr>
              <a:t>atualizações da tabela de encaminhamento</a:t>
            </a:r>
          </a:p>
          <a:p>
            <a:pPr marL="285750" marR="0" lvl="2" indent="-285750" algn="l" rtl="0">
              <a:lnSpc>
                <a:spcPct val="100000"/>
              </a:lnSpc>
              <a:spcBef>
                <a:spcPts val="480"/>
              </a:spcBef>
              <a:spcAft>
                <a:spcPts val="0"/>
              </a:spcAft>
              <a:buClr>
                <a:srgbClr val="000000"/>
              </a:buClr>
              <a:buSzPct val="125000"/>
              <a:buFont typeface="Arial"/>
              <a:buChar char="•"/>
            </a:pPr>
            <a:r>
              <a:rPr lang="pt-BR" sz="1600" b="0" i="0" u="none" strike="noStrike" cap="none" baseline="0" dirty="0">
                <a:solidFill>
                  <a:srgbClr val="666666"/>
                </a:solidFill>
                <a:latin typeface="Helvetica Neue"/>
                <a:ea typeface="Helvetica Neue"/>
                <a:cs typeface="Helvetica Neue"/>
                <a:sym typeface="Helvetica Neue"/>
              </a:rPr>
              <a:t>manutenção de estatísticas</a:t>
            </a:r>
          </a:p>
        </p:txBody>
      </p:sp>
      <p:sp>
        <p:nvSpPr>
          <p:cNvPr id="169" name="Shape 169"/>
          <p:cNvSpPr/>
          <p:nvPr/>
        </p:nvSpPr>
        <p:spPr>
          <a:xfrm>
            <a:off x="4769280" y="3386435"/>
            <a:ext cx="4031999" cy="1235700"/>
          </a:xfrm>
          <a:prstGeom prst="roundRect">
            <a:avLst>
              <a:gd name="adj" fmla="val 18370"/>
            </a:avLst>
          </a:prstGeom>
          <a:solidFill>
            <a:srgbClr val="808080"/>
          </a:solidFill>
          <a:ln w="9525" cap="flat" cmpd="sng">
            <a:solidFill>
              <a:schemeClr val="dk1"/>
            </a:solidFill>
            <a:prstDash val="solid"/>
            <a:round/>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70" name="Shape 170"/>
          <p:cNvSpPr/>
          <p:nvPr/>
        </p:nvSpPr>
        <p:spPr>
          <a:xfrm>
            <a:off x="4884480" y="3446921"/>
            <a:ext cx="3801599" cy="501299"/>
          </a:xfrm>
          <a:prstGeom prst="roundRect">
            <a:avLst>
              <a:gd name="adj" fmla="val 25861"/>
            </a:avLst>
          </a:prstGeom>
          <a:solidFill>
            <a:srgbClr val="84DDFD"/>
          </a:solidFill>
          <a:ln w="9525" cap="flat" cmpd="sng">
            <a:solidFill>
              <a:schemeClr val="dk1"/>
            </a:solidFill>
            <a:prstDash val="solid"/>
            <a:round/>
            <a:headEnd type="none" w="med" len="med"/>
            <a:tailEnd type="none" w="med" len="med"/>
          </a:ln>
        </p:spPr>
        <p:txBody>
          <a:bodyPr lIns="0" tIns="0" rIns="36850" bIns="0" anchor="ctr" anchorCtr="0">
            <a:noAutofit/>
          </a:bodyPr>
          <a:lstStyle/>
          <a:p>
            <a:pPr marL="36001" marR="0" lvl="0" indent="-10601" algn="ctr" rtl="0">
              <a:lnSpc>
                <a:spcPct val="100000"/>
              </a:lnSpc>
              <a:spcBef>
                <a:spcPts val="0"/>
              </a:spcBef>
              <a:spcAft>
                <a:spcPts val="0"/>
              </a:spcAft>
              <a:buClr>
                <a:schemeClr val="dk1"/>
              </a:buClr>
              <a:buSzPct val="25000"/>
              <a:buFont typeface="Arial"/>
              <a:buNone/>
            </a:pPr>
            <a:r>
              <a:rPr lang="pt-BR" sz="1400" b="0" i="0" u="none" strike="noStrike" cap="none" baseline="0">
                <a:solidFill>
                  <a:schemeClr val="dk1"/>
                </a:solidFill>
                <a:latin typeface="Arial"/>
                <a:ea typeface="Arial"/>
                <a:cs typeface="Arial"/>
                <a:sym typeface="Arial"/>
              </a:rPr>
              <a:t>Plano de controle sofisticado</a:t>
            </a:r>
          </a:p>
        </p:txBody>
      </p:sp>
      <p:sp>
        <p:nvSpPr>
          <p:cNvPr id="171" name="Shape 171"/>
          <p:cNvSpPr/>
          <p:nvPr/>
        </p:nvSpPr>
        <p:spPr>
          <a:xfrm>
            <a:off x="4884480" y="4017221"/>
            <a:ext cx="3801599" cy="501299"/>
          </a:xfrm>
          <a:prstGeom prst="roundRect">
            <a:avLst>
              <a:gd name="adj" fmla="val 25861"/>
            </a:avLst>
          </a:prstGeom>
          <a:solidFill>
            <a:srgbClr val="84DDFD"/>
          </a:solidFill>
          <a:ln w="9525" cap="flat" cmpd="sng">
            <a:solidFill>
              <a:schemeClr val="dk1"/>
            </a:solidFill>
            <a:prstDash val="solid"/>
            <a:round/>
            <a:headEnd type="none" w="med" len="med"/>
            <a:tailEnd type="none" w="med" len="med"/>
          </a:ln>
        </p:spPr>
        <p:txBody>
          <a:bodyPr lIns="0" tIns="0" rIns="36850" bIns="0" anchor="ctr" anchorCtr="0">
            <a:noAutofit/>
          </a:bodyPr>
          <a:lstStyle/>
          <a:p>
            <a:pPr marL="36001" marR="0" lvl="0" indent="-10601" algn="ctr" rtl="0">
              <a:lnSpc>
                <a:spcPct val="100000"/>
              </a:lnSpc>
              <a:spcBef>
                <a:spcPts val="0"/>
              </a:spcBef>
              <a:spcAft>
                <a:spcPts val="0"/>
              </a:spcAft>
              <a:buClr>
                <a:schemeClr val="dk1"/>
              </a:buClr>
              <a:buSzPct val="25000"/>
              <a:buFont typeface="Arial"/>
              <a:buNone/>
            </a:pPr>
            <a:r>
              <a:rPr lang="pt-BR" sz="1400" b="0" i="0" u="none" strike="noStrike" cap="none" baseline="0">
                <a:solidFill>
                  <a:schemeClr val="dk1"/>
                </a:solidFill>
                <a:latin typeface="Arial"/>
                <a:ea typeface="Arial"/>
                <a:cs typeface="Arial"/>
                <a:sym typeface="Arial"/>
              </a:rPr>
              <a:t>Plano de dados otimizado</a:t>
            </a:r>
          </a:p>
        </p:txBody>
      </p:sp>
      <p:graphicFrame>
        <p:nvGraphicFramePr>
          <p:cNvPr id="172" name="Shape 172"/>
          <p:cNvGraphicFramePr/>
          <p:nvPr/>
        </p:nvGraphicFramePr>
        <p:xfrm>
          <a:off x="7976103" y="3615801"/>
          <a:ext cx="758750" cy="802950"/>
        </p:xfrm>
        <a:graphic>
          <a:graphicData uri="http://schemas.openxmlformats.org/drawingml/2006/table">
            <a:tbl>
              <a:tblPr>
                <a:noFill/>
                <a:tableStyleId>{B8C095F7-139D-4B25-AD0F-68C9F9D5E452}</a:tableStyleId>
              </a:tblPr>
              <a:tblGrid>
                <a:gridCol w="379375"/>
                <a:gridCol w="379375"/>
              </a:tblGrid>
              <a:tr h="120975">
                <a:tc>
                  <a:txBody>
                    <a:bodyPr/>
                    <a:lstStyle/>
                    <a:p>
                      <a:pPr marL="0" marR="0" lvl="0" indent="0" algn="ctr" rtl="0">
                        <a:lnSpc>
                          <a:spcPct val="100000"/>
                        </a:lnSpc>
                        <a:spcBef>
                          <a:spcPts val="0"/>
                        </a:spcBef>
                        <a:spcAft>
                          <a:spcPts val="0"/>
                        </a:spcAft>
                        <a:buClr>
                          <a:srgbClr val="000000"/>
                        </a:buClr>
                        <a:buFont typeface="Arial"/>
                        <a:buNone/>
                      </a:pPr>
                      <a:endParaRPr sz="600" b="0" i="0" u="none" strike="noStrike" cap="none" baseline="0">
                        <a:solidFill>
                          <a:schemeClr val="dk1"/>
                        </a:solidFill>
                        <a:latin typeface="Arial"/>
                        <a:ea typeface="Arial"/>
                        <a:cs typeface="Arial"/>
                        <a:sym typeface="Arial"/>
                      </a:endParaRPr>
                    </a:p>
                  </a:txBody>
                  <a:tcPr marL="46075" marR="46075" marT="34575" marB="34575">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0000">
                        <a:alpha val="24705"/>
                      </a:srgbClr>
                    </a:solidFill>
                  </a:tcPr>
                </a:tc>
                <a:tc>
                  <a:txBody>
                    <a:bodyPr/>
                    <a:lstStyle/>
                    <a:p>
                      <a:pPr marL="0" marR="0" lvl="0" indent="0" algn="ctr" rtl="0">
                        <a:lnSpc>
                          <a:spcPct val="100000"/>
                        </a:lnSpc>
                        <a:spcBef>
                          <a:spcPts val="0"/>
                        </a:spcBef>
                        <a:spcAft>
                          <a:spcPts val="0"/>
                        </a:spcAft>
                        <a:buClr>
                          <a:srgbClr val="000000"/>
                        </a:buClr>
                        <a:buFont typeface="Arial"/>
                        <a:buNone/>
                      </a:pPr>
                      <a:endParaRPr sz="600" b="0" i="0" u="none" strike="noStrike" cap="none" baseline="0">
                        <a:solidFill>
                          <a:schemeClr val="dk1"/>
                        </a:solidFill>
                        <a:latin typeface="Arial"/>
                        <a:ea typeface="Arial"/>
                        <a:cs typeface="Arial"/>
                        <a:sym typeface="Arial"/>
                      </a:endParaRPr>
                    </a:p>
                  </a:txBody>
                  <a:tcPr marL="46075" marR="46075" marT="34575" marB="34575">
                    <a:lnL w="12700"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0000">
                        <a:alpha val="24705"/>
                      </a:srgbClr>
                    </a:solidFill>
                  </a:tcPr>
                </a:tc>
              </a:tr>
              <a:tr h="120975">
                <a:tc>
                  <a:txBody>
                    <a:bodyPr/>
                    <a:lstStyle/>
                    <a:p>
                      <a:pPr marL="0" marR="0" lvl="0" indent="0" algn="l" rtl="0">
                        <a:lnSpc>
                          <a:spcPct val="100000"/>
                        </a:lnSpc>
                        <a:spcBef>
                          <a:spcPts val="0"/>
                        </a:spcBef>
                        <a:spcAft>
                          <a:spcPts val="0"/>
                        </a:spcAft>
                        <a:buClr>
                          <a:srgbClr val="000000"/>
                        </a:buClr>
                        <a:buFont typeface="Arial"/>
                        <a:buNone/>
                      </a:pPr>
                      <a:endParaRPr sz="600" b="0" i="0" u="none" strike="noStrike" cap="none" baseline="0">
                        <a:solidFill>
                          <a:schemeClr val="dk1"/>
                        </a:solidFill>
                        <a:latin typeface="Arial"/>
                        <a:ea typeface="Arial"/>
                        <a:cs typeface="Arial"/>
                        <a:sym typeface="Arial"/>
                      </a:endParaRPr>
                    </a:p>
                  </a:txBody>
                  <a:tcPr marL="46075" marR="46075" marT="34575" marB="34575">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rgbClr val="000000"/>
                        </a:buClr>
                        <a:buFont typeface="Arial"/>
                        <a:buNone/>
                      </a:pPr>
                      <a:endParaRPr sz="600" b="0" i="0" u="none" strike="noStrike" cap="none" baseline="0">
                        <a:solidFill>
                          <a:schemeClr val="dk1"/>
                        </a:solidFill>
                        <a:latin typeface="Arial"/>
                        <a:ea typeface="Arial"/>
                        <a:cs typeface="Arial"/>
                        <a:sym typeface="Arial"/>
                      </a:endParaRPr>
                    </a:p>
                  </a:txBody>
                  <a:tcPr marL="46075" marR="46075" marT="34575" marB="34575">
                    <a:lnL w="12700"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FFFF"/>
                    </a:solidFill>
                  </a:tcPr>
                </a:tc>
              </a:tr>
              <a:tr h="120975">
                <a:tc>
                  <a:txBody>
                    <a:bodyPr/>
                    <a:lstStyle/>
                    <a:p>
                      <a:pPr marL="0" marR="0" lvl="0" indent="0" algn="l" rtl="0">
                        <a:lnSpc>
                          <a:spcPct val="100000"/>
                        </a:lnSpc>
                        <a:spcBef>
                          <a:spcPts val="0"/>
                        </a:spcBef>
                        <a:spcAft>
                          <a:spcPts val="0"/>
                        </a:spcAft>
                        <a:buClr>
                          <a:srgbClr val="000000"/>
                        </a:buClr>
                        <a:buFont typeface="Arial"/>
                        <a:buNone/>
                      </a:pPr>
                      <a:endParaRPr sz="600" b="0" i="0" u="none" strike="noStrike" cap="none" baseline="0">
                        <a:solidFill>
                          <a:schemeClr val="dk1"/>
                        </a:solidFill>
                        <a:latin typeface="Arial"/>
                        <a:ea typeface="Arial"/>
                        <a:cs typeface="Arial"/>
                        <a:sym typeface="Arial"/>
                      </a:endParaRPr>
                    </a:p>
                  </a:txBody>
                  <a:tcPr marL="46075" marR="46075" marT="34575" marB="34575">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rgbClr val="000000"/>
                        </a:buClr>
                        <a:buFont typeface="Arial"/>
                        <a:buNone/>
                      </a:pPr>
                      <a:endParaRPr sz="600" b="0" i="0" u="none" strike="noStrike" cap="none" baseline="0">
                        <a:solidFill>
                          <a:schemeClr val="dk1"/>
                        </a:solidFill>
                        <a:latin typeface="Arial"/>
                        <a:ea typeface="Arial"/>
                        <a:cs typeface="Arial"/>
                        <a:sym typeface="Arial"/>
                      </a:endParaRPr>
                    </a:p>
                  </a:txBody>
                  <a:tcPr marL="46075" marR="46075" marT="34575" marB="34575">
                    <a:lnL w="12700"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FFFF"/>
                    </a:solidFill>
                  </a:tcPr>
                </a:tc>
              </a:tr>
              <a:tr h="120975">
                <a:tc>
                  <a:txBody>
                    <a:bodyPr/>
                    <a:lstStyle/>
                    <a:p>
                      <a:pPr marL="0" marR="0" lvl="0" indent="0" algn="l" rtl="0">
                        <a:lnSpc>
                          <a:spcPct val="100000"/>
                        </a:lnSpc>
                        <a:spcBef>
                          <a:spcPts val="0"/>
                        </a:spcBef>
                        <a:spcAft>
                          <a:spcPts val="0"/>
                        </a:spcAft>
                        <a:buClr>
                          <a:srgbClr val="000000"/>
                        </a:buClr>
                        <a:buFont typeface="Arial"/>
                        <a:buNone/>
                      </a:pPr>
                      <a:endParaRPr sz="600" b="0" i="0" u="none" strike="noStrike" cap="none" baseline="0">
                        <a:solidFill>
                          <a:schemeClr val="dk1"/>
                        </a:solidFill>
                        <a:latin typeface="Arial"/>
                        <a:ea typeface="Arial"/>
                        <a:cs typeface="Arial"/>
                        <a:sym typeface="Arial"/>
                      </a:endParaRPr>
                    </a:p>
                  </a:txBody>
                  <a:tcPr marL="46075" marR="46075" marT="34575" marB="34575">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rgbClr val="000000"/>
                        </a:buClr>
                        <a:buFont typeface="Arial"/>
                        <a:buNone/>
                      </a:pPr>
                      <a:endParaRPr sz="600" b="0" i="0" u="none" strike="noStrike" cap="none" baseline="0">
                        <a:solidFill>
                          <a:schemeClr val="dk1"/>
                        </a:solidFill>
                        <a:latin typeface="Arial"/>
                        <a:ea typeface="Arial"/>
                        <a:cs typeface="Arial"/>
                        <a:sym typeface="Arial"/>
                      </a:endParaRPr>
                    </a:p>
                  </a:txBody>
                  <a:tcPr marL="46075" marR="46075" marT="34575" marB="34575">
                    <a:lnL w="12700"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FFFF"/>
                    </a:solidFill>
                  </a:tcPr>
                </a:tc>
              </a:tr>
              <a:tr h="120975">
                <a:tc>
                  <a:txBody>
                    <a:bodyPr/>
                    <a:lstStyle/>
                    <a:p>
                      <a:pPr marL="0" marR="0" lvl="0" indent="0" algn="l" rtl="0">
                        <a:lnSpc>
                          <a:spcPct val="100000"/>
                        </a:lnSpc>
                        <a:spcBef>
                          <a:spcPts val="0"/>
                        </a:spcBef>
                        <a:spcAft>
                          <a:spcPts val="0"/>
                        </a:spcAft>
                        <a:buClr>
                          <a:srgbClr val="000000"/>
                        </a:buClr>
                        <a:buFont typeface="Arial"/>
                        <a:buNone/>
                      </a:pPr>
                      <a:endParaRPr sz="600" b="0" i="0" u="none" strike="noStrike" cap="none" baseline="0">
                        <a:solidFill>
                          <a:schemeClr val="dk1"/>
                        </a:solidFill>
                        <a:latin typeface="Arial"/>
                        <a:ea typeface="Arial"/>
                        <a:cs typeface="Arial"/>
                        <a:sym typeface="Arial"/>
                      </a:endParaRPr>
                    </a:p>
                  </a:txBody>
                  <a:tcPr marL="46075" marR="46075" marT="34575" marB="34575">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rgbClr val="000000"/>
                        </a:buClr>
                        <a:buFont typeface="Arial"/>
                        <a:buNone/>
                      </a:pPr>
                      <a:endParaRPr sz="600" b="0" i="0" u="none" strike="noStrike" cap="none" baseline="0">
                        <a:solidFill>
                          <a:schemeClr val="dk1"/>
                        </a:solidFill>
                        <a:latin typeface="Arial"/>
                        <a:ea typeface="Arial"/>
                        <a:cs typeface="Arial"/>
                        <a:sym typeface="Arial"/>
                      </a:endParaRPr>
                    </a:p>
                  </a:txBody>
                  <a:tcPr marL="46075" marR="46075" marT="34575" marB="34575">
                    <a:lnL w="12700"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prstGeom prst="rect">
            <a:avLst/>
          </a:prstGeom>
          <a:noFill/>
          <a:ln>
            <a:noFill/>
          </a:ln>
        </p:spPr>
        <p:txBody>
          <a:bodyPr lIns="91425" tIns="91425" rIns="11717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Olhando um switch mais de perto</a:t>
            </a:r>
          </a:p>
        </p:txBody>
      </p:sp>
      <p:sp>
        <p:nvSpPr>
          <p:cNvPr id="178" name="Shape 178"/>
          <p:cNvSpPr txBox="1">
            <a:spLocks noGrp="1"/>
          </p:cNvSpPr>
          <p:nvPr>
            <p:ph type="sldNum" sz="quarter" idx="12"/>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sz="1400"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12</a:t>
            </a:fld>
            <a:endParaRPr lang="pt-BR" sz="1400" b="0" i="0" u="none" strike="noStrike" cap="none" baseline="0">
              <a:solidFill>
                <a:srgbClr val="000000"/>
              </a:solidFill>
              <a:latin typeface="Arial"/>
              <a:ea typeface="Arial"/>
              <a:cs typeface="Arial"/>
              <a:sym typeface="Arial"/>
            </a:endParaRPr>
          </a:p>
        </p:txBody>
      </p:sp>
      <p:pic>
        <p:nvPicPr>
          <p:cNvPr id="179" name="Shape 179"/>
          <p:cNvPicPr preferRelativeResize="0"/>
          <p:nvPr/>
        </p:nvPicPr>
        <p:blipFill rotWithShape="1">
          <a:blip r:embed="rId3">
            <a:alphaModFix/>
          </a:blip>
          <a:srcRect l="2777" t="7361" r="1796" b="11864"/>
          <a:stretch/>
        </p:blipFill>
        <p:spPr>
          <a:xfrm>
            <a:off x="334080" y="2567916"/>
            <a:ext cx="8475899" cy="1926900"/>
          </a:xfrm>
          <a:prstGeom prst="rect">
            <a:avLst/>
          </a:prstGeom>
          <a:noFill/>
          <a:ln>
            <a:noFill/>
          </a:ln>
        </p:spPr>
      </p:pic>
      <p:pic>
        <p:nvPicPr>
          <p:cNvPr id="180" name="Shape 180"/>
          <p:cNvPicPr preferRelativeResize="0"/>
          <p:nvPr/>
        </p:nvPicPr>
        <p:blipFill rotWithShape="1">
          <a:blip r:embed="rId4">
            <a:alphaModFix/>
          </a:blip>
          <a:srcRect/>
          <a:stretch/>
        </p:blipFill>
        <p:spPr>
          <a:xfrm>
            <a:off x="3533760" y="1228575"/>
            <a:ext cx="2077800" cy="639300"/>
          </a:xfrm>
          <a:prstGeom prst="rect">
            <a:avLst/>
          </a:prstGeom>
          <a:noFill/>
          <a:ln>
            <a:noFill/>
          </a:ln>
        </p:spPr>
      </p:pic>
      <p:cxnSp>
        <p:nvCxnSpPr>
          <p:cNvPr id="181" name="Shape 181"/>
          <p:cNvCxnSpPr/>
          <p:nvPr/>
        </p:nvCxnSpPr>
        <p:spPr>
          <a:xfrm rot="10800000">
            <a:off x="4547521" y="1884276"/>
            <a:ext cx="21599" cy="669599"/>
          </a:xfrm>
          <a:prstGeom prst="straightConnector1">
            <a:avLst/>
          </a:prstGeom>
          <a:noFill/>
          <a:ln w="63500" cap="flat" cmpd="sng">
            <a:solidFill>
              <a:srgbClr val="D90B00"/>
            </a:solidFill>
            <a:prstDash val="solid"/>
            <a:round/>
            <a:headEnd type="stealth" w="med" len="med"/>
            <a:tailEnd type="none" w="med" len="med"/>
          </a:ln>
        </p:spPr>
      </p:cxnSp>
      <p:sp>
        <p:nvSpPr>
          <p:cNvPr id="182" name="Shape 182"/>
          <p:cNvSpPr/>
          <p:nvPr/>
        </p:nvSpPr>
        <p:spPr>
          <a:xfrm>
            <a:off x="7418879" y="4460276"/>
            <a:ext cx="1313399" cy="367799"/>
          </a:xfrm>
          <a:prstGeom prst="rect">
            <a:avLst/>
          </a:prstGeom>
          <a:noFill/>
          <a:ln>
            <a:noFill/>
          </a:ln>
        </p:spPr>
        <p:txBody>
          <a:bodyPr lIns="0" tIns="0" rIns="36850" bIns="0" anchor="t" anchorCtr="0">
            <a:noAutofit/>
          </a:bodyPr>
          <a:lstStyle/>
          <a:p>
            <a:pPr marL="36001" marR="0" lvl="0" indent="-10601" algn="l" rtl="0">
              <a:lnSpc>
                <a:spcPct val="100000"/>
              </a:lnSpc>
              <a:spcBef>
                <a:spcPts val="0"/>
              </a:spcBef>
              <a:spcAft>
                <a:spcPts val="0"/>
              </a:spcAft>
              <a:buClr>
                <a:schemeClr val="dk1"/>
              </a:buClr>
              <a:buSzPct val="25000"/>
              <a:buFont typeface="Arial"/>
              <a:buNone/>
            </a:pPr>
            <a:r>
              <a:rPr lang="pt-BR" sz="1100" b="0" i="0" u="none" strike="noStrike" cap="none" baseline="0">
                <a:solidFill>
                  <a:schemeClr val="dk1"/>
                </a:solidFill>
                <a:latin typeface="Arial"/>
                <a:ea typeface="Arial"/>
                <a:cs typeface="Arial"/>
                <a:sym typeface="Arial"/>
              </a:rPr>
              <a:t>HP procurve 2824, 2003-2009</a:t>
            </a:r>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prstGeom prst="rect">
            <a:avLst/>
          </a:prstGeom>
          <a:noFill/>
          <a:ln>
            <a:noFill/>
          </a:ln>
        </p:spPr>
        <p:txBody>
          <a:bodyPr lIns="91425" tIns="91425" rIns="11717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Olhando um switch mais de perto</a:t>
            </a:r>
          </a:p>
        </p:txBody>
      </p:sp>
      <p:sp>
        <p:nvSpPr>
          <p:cNvPr id="188" name="Shape 188"/>
          <p:cNvSpPr txBox="1">
            <a:spLocks noGrp="1"/>
          </p:cNvSpPr>
          <p:nvPr>
            <p:ph type="sldNum" sz="quarter" idx="12"/>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sz="1400"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13</a:t>
            </a:fld>
            <a:endParaRPr lang="pt-BR" sz="1400" b="0" i="0" u="none" strike="noStrike" cap="none" baseline="0">
              <a:solidFill>
                <a:srgbClr val="000000"/>
              </a:solidFill>
              <a:latin typeface="Arial"/>
              <a:ea typeface="Arial"/>
              <a:cs typeface="Arial"/>
              <a:sym typeface="Arial"/>
            </a:endParaRPr>
          </a:p>
        </p:txBody>
      </p:sp>
      <p:pic>
        <p:nvPicPr>
          <p:cNvPr id="189" name="Shape 189"/>
          <p:cNvPicPr preferRelativeResize="0"/>
          <p:nvPr/>
        </p:nvPicPr>
        <p:blipFill rotWithShape="1">
          <a:blip r:embed="rId3">
            <a:alphaModFix/>
          </a:blip>
          <a:srcRect l="2777" t="7361" r="1796" b="11864"/>
          <a:stretch/>
        </p:blipFill>
        <p:spPr>
          <a:xfrm>
            <a:off x="3121919" y="1135095"/>
            <a:ext cx="2891400" cy="656699"/>
          </a:xfrm>
          <a:prstGeom prst="rect">
            <a:avLst/>
          </a:prstGeom>
          <a:noFill/>
          <a:ln>
            <a:noFill/>
          </a:ln>
        </p:spPr>
      </p:pic>
      <p:pic>
        <p:nvPicPr>
          <p:cNvPr id="190" name="Shape 190"/>
          <p:cNvPicPr preferRelativeResize="0"/>
          <p:nvPr/>
        </p:nvPicPr>
        <p:blipFill rotWithShape="1">
          <a:blip r:embed="rId4">
            <a:alphaModFix/>
          </a:blip>
          <a:srcRect l="1440" t="16653" r="1152" b="22275"/>
          <a:stretch/>
        </p:blipFill>
        <p:spPr>
          <a:xfrm>
            <a:off x="1077120" y="2422590"/>
            <a:ext cx="6980999" cy="2462700"/>
          </a:xfrm>
          <a:prstGeom prst="rect">
            <a:avLst/>
          </a:prstGeom>
          <a:noFill/>
          <a:ln>
            <a:noFill/>
          </a:ln>
        </p:spPr>
      </p:pic>
      <p:cxnSp>
        <p:nvCxnSpPr>
          <p:cNvPr id="191" name="Shape 191"/>
          <p:cNvCxnSpPr/>
          <p:nvPr/>
        </p:nvCxnSpPr>
        <p:spPr>
          <a:xfrm rot="10800000">
            <a:off x="4547521" y="1808076"/>
            <a:ext cx="21599" cy="669599"/>
          </a:xfrm>
          <a:prstGeom prst="straightConnector1">
            <a:avLst/>
          </a:prstGeom>
          <a:noFill/>
          <a:ln w="63500" cap="flat" cmpd="sng">
            <a:solidFill>
              <a:srgbClr val="D90B00"/>
            </a:solidFill>
            <a:prstDash val="solid"/>
            <a:round/>
            <a:headEnd type="stealth" w="med" len="med"/>
            <a:tailEnd type="none" w="med" len="med"/>
          </a:ln>
        </p:spPr>
      </p:cxnSp>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a:noFill/>
          <a:ln>
            <a:noFill/>
          </a:ln>
        </p:spPr>
        <p:txBody>
          <a:bodyPr lIns="91425" tIns="91425" rIns="11717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Olhando um switch mais de perto</a:t>
            </a:r>
          </a:p>
        </p:txBody>
      </p:sp>
      <p:sp>
        <p:nvSpPr>
          <p:cNvPr id="198" name="Shape 198"/>
          <p:cNvSpPr txBox="1">
            <a:spLocks noGrp="1"/>
          </p:cNvSpPr>
          <p:nvPr>
            <p:ph type="sldNum" sz="quarter" idx="12"/>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sz="1400"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14</a:t>
            </a:fld>
            <a:endParaRPr lang="pt-BR" sz="1400" b="0" i="0" u="none" strike="noStrike" cap="none" baseline="0">
              <a:solidFill>
                <a:srgbClr val="000000"/>
              </a:solidFill>
              <a:latin typeface="Arial"/>
              <a:ea typeface="Arial"/>
              <a:cs typeface="Arial"/>
              <a:sym typeface="Arial"/>
            </a:endParaRPr>
          </a:p>
        </p:txBody>
      </p:sp>
      <p:sp>
        <p:nvSpPr>
          <p:cNvPr id="197" name="Shape 197"/>
          <p:cNvSpPr txBox="1">
            <a:spLocks noGrp="1"/>
          </p:cNvSpPr>
          <p:nvPr>
            <p:ph sz="quarter" idx="1"/>
          </p:nvPr>
        </p:nvSpPr>
        <p:spPr>
          <a:xfrm>
            <a:off x="6149303" y="925150"/>
            <a:ext cx="2085344" cy="590612"/>
          </a:xfrm>
          <a:prstGeom prst="rect">
            <a:avLst/>
          </a:prstGeom>
          <a:noFill/>
          <a:ln w="9525" cap="flat" cmpd="sng">
            <a:solidFill>
              <a:schemeClr val="accent6"/>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Helvetica Neue"/>
              <a:buNone/>
            </a:pPr>
            <a:r>
              <a:rPr lang="pt-BR" sz="1200" b="0" i="0" u="none" strike="noStrike" cap="none" baseline="0">
                <a:solidFill>
                  <a:schemeClr val="dk2"/>
                </a:solidFill>
                <a:latin typeface="Helvetica Neue"/>
                <a:ea typeface="Helvetica Neue"/>
                <a:cs typeface="Helvetica Neue"/>
                <a:sym typeface="Helvetica Neue"/>
              </a:rPr>
              <a:t>Muitas funções complexas embutidas na infraestrutura</a:t>
            </a:r>
          </a:p>
        </p:txBody>
      </p:sp>
      <p:sp>
        <p:nvSpPr>
          <p:cNvPr id="199" name="Shape 199"/>
          <p:cNvSpPr/>
          <p:nvPr/>
        </p:nvSpPr>
        <p:spPr>
          <a:xfrm>
            <a:off x="2373119" y="2324402"/>
            <a:ext cx="2822400" cy="2212073"/>
          </a:xfrm>
          <a:prstGeom prst="roundRect">
            <a:avLst>
              <a:gd name="adj" fmla="val 6120"/>
            </a:avLst>
          </a:prstGeom>
          <a:solidFill>
            <a:srgbClr val="84DDFD"/>
          </a:solidFill>
          <a:ln w="50800" cap="flat" cmpd="sng">
            <a:solidFill>
              <a:srgbClr val="001F67"/>
            </a:solidFill>
            <a:prstDash val="solid"/>
            <a:round/>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200" name="Shape 200"/>
          <p:cNvSpPr/>
          <p:nvPr/>
        </p:nvSpPr>
        <p:spPr>
          <a:xfrm>
            <a:off x="5241600" y="2445375"/>
            <a:ext cx="3617280" cy="414764"/>
          </a:xfrm>
          <a:prstGeom prst="rect">
            <a:avLst/>
          </a:prstGeom>
          <a:noFill/>
          <a:ln>
            <a:noFill/>
          </a:ln>
        </p:spPr>
        <p:txBody>
          <a:bodyPr lIns="0" tIns="0" rIns="36850" bIns="0" anchor="t" anchorCtr="0">
            <a:noAutofit/>
          </a:bodyPr>
          <a:lstStyle/>
          <a:p>
            <a:pPr marL="36001" marR="0" lvl="0" indent="-10601" algn="l" rtl="0">
              <a:lnSpc>
                <a:spcPct val="100000"/>
              </a:lnSpc>
              <a:spcBef>
                <a:spcPts val="0"/>
              </a:spcBef>
              <a:spcAft>
                <a:spcPts val="0"/>
              </a:spcAft>
              <a:buClr>
                <a:schemeClr val="dk1"/>
              </a:buClr>
              <a:buSzPct val="25000"/>
              <a:buFont typeface="Arial"/>
              <a:buNone/>
            </a:pPr>
            <a:r>
              <a:rPr lang="pt-BR" sz="1400" b="0" i="0" u="none" strike="noStrike" cap="none" baseline="0">
                <a:solidFill>
                  <a:schemeClr val="dk1"/>
                </a:solidFill>
                <a:latin typeface="Arial"/>
                <a:ea typeface="Arial"/>
                <a:cs typeface="Arial"/>
                <a:sym typeface="Arial"/>
              </a:rPr>
              <a:t>Gerenciamento, roteamento, firewall, controle de acesso, VPN, etc.</a:t>
            </a:r>
          </a:p>
        </p:txBody>
      </p:sp>
      <p:sp>
        <p:nvSpPr>
          <p:cNvPr id="201" name="Shape 201"/>
          <p:cNvSpPr/>
          <p:nvPr/>
        </p:nvSpPr>
        <p:spPr>
          <a:xfrm>
            <a:off x="5309280" y="3188494"/>
            <a:ext cx="2252937" cy="215443"/>
          </a:xfrm>
          <a:prstGeom prst="rect">
            <a:avLst/>
          </a:prstGeom>
          <a:noFill/>
          <a:ln>
            <a:noFill/>
          </a:ln>
        </p:spPr>
        <p:txBody>
          <a:bodyPr lIns="0" tIns="0" rIns="36850" bIns="0" anchor="t" anchorCtr="0">
            <a:noAutofit/>
          </a:bodyPr>
          <a:lstStyle/>
          <a:p>
            <a:pPr marL="36001" marR="0" lvl="0" indent="-10601" algn="l" rtl="0">
              <a:lnSpc>
                <a:spcPct val="100000"/>
              </a:lnSpc>
              <a:spcBef>
                <a:spcPts val="0"/>
              </a:spcBef>
              <a:spcAft>
                <a:spcPts val="0"/>
              </a:spcAft>
              <a:buClr>
                <a:schemeClr val="dk1"/>
              </a:buClr>
              <a:buSzPct val="25000"/>
              <a:buFont typeface="Arial"/>
              <a:buNone/>
            </a:pPr>
            <a:r>
              <a:rPr lang="pt-BR" sz="1400" b="0" i="0" u="none" strike="noStrike" cap="none" baseline="0">
                <a:solidFill>
                  <a:schemeClr val="dk1"/>
                </a:solidFill>
                <a:latin typeface="Arial"/>
                <a:ea typeface="Arial"/>
                <a:cs typeface="Arial"/>
                <a:sym typeface="Arial"/>
              </a:rPr>
              <a:t>Milhões de linhas de código</a:t>
            </a:r>
          </a:p>
        </p:txBody>
      </p:sp>
      <p:sp>
        <p:nvSpPr>
          <p:cNvPr id="202" name="Shape 202"/>
          <p:cNvSpPr/>
          <p:nvPr/>
        </p:nvSpPr>
        <p:spPr>
          <a:xfrm>
            <a:off x="5263201" y="4009380"/>
            <a:ext cx="2033251" cy="215443"/>
          </a:xfrm>
          <a:prstGeom prst="rect">
            <a:avLst/>
          </a:prstGeom>
          <a:noFill/>
          <a:ln>
            <a:noFill/>
          </a:ln>
        </p:spPr>
        <p:txBody>
          <a:bodyPr lIns="0" tIns="0" rIns="36850" bIns="0" anchor="t" anchorCtr="0">
            <a:noAutofit/>
          </a:bodyPr>
          <a:lstStyle/>
          <a:p>
            <a:pPr marL="36001" marR="0" lvl="0" indent="-10601" algn="l" rtl="0">
              <a:lnSpc>
                <a:spcPct val="100000"/>
              </a:lnSpc>
              <a:spcBef>
                <a:spcPts val="0"/>
              </a:spcBef>
              <a:spcAft>
                <a:spcPts val="0"/>
              </a:spcAft>
              <a:buClr>
                <a:schemeClr val="dk1"/>
              </a:buClr>
              <a:buSzPct val="25000"/>
              <a:buFont typeface="Arial"/>
              <a:buNone/>
            </a:pPr>
            <a:r>
              <a:rPr lang="pt-BR" sz="1400" b="0" i="0" u="none" strike="noStrike" cap="none" baseline="0">
                <a:solidFill>
                  <a:schemeClr val="dk1"/>
                </a:solidFill>
                <a:latin typeface="Arial"/>
                <a:ea typeface="Arial"/>
                <a:cs typeface="Arial"/>
                <a:sym typeface="Arial"/>
              </a:rPr>
              <a:t>Bilhões de portas lógicas</a:t>
            </a:r>
          </a:p>
        </p:txBody>
      </p:sp>
      <p:pic>
        <p:nvPicPr>
          <p:cNvPr id="203" name="Shape 203"/>
          <p:cNvPicPr preferRelativeResize="0"/>
          <p:nvPr/>
        </p:nvPicPr>
        <p:blipFill rotWithShape="1">
          <a:blip r:embed="rId3">
            <a:alphaModFix/>
          </a:blip>
          <a:srcRect l="1440" t="16653" r="1152" b="22275"/>
          <a:stretch/>
        </p:blipFill>
        <p:spPr>
          <a:xfrm>
            <a:off x="3715200" y="1312337"/>
            <a:ext cx="1693440" cy="598382"/>
          </a:xfrm>
          <a:prstGeom prst="rect">
            <a:avLst/>
          </a:prstGeom>
          <a:noFill/>
          <a:ln>
            <a:noFill/>
          </a:ln>
        </p:spPr>
      </p:pic>
      <p:sp>
        <p:nvSpPr>
          <p:cNvPr id="204" name="Shape 204"/>
          <p:cNvSpPr/>
          <p:nvPr/>
        </p:nvSpPr>
        <p:spPr>
          <a:xfrm>
            <a:off x="2499840" y="2402173"/>
            <a:ext cx="956160" cy="509813"/>
          </a:xfrm>
          <a:prstGeom prst="roundRect">
            <a:avLst>
              <a:gd name="adj" fmla="val 25421"/>
            </a:avLst>
          </a:prstGeom>
          <a:solidFill>
            <a:srgbClr val="FD9A00"/>
          </a:solidFill>
          <a:ln>
            <a:noFill/>
          </a:ln>
        </p:spPr>
        <p:txBody>
          <a:bodyPr lIns="0" tIns="0" rIns="36850"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Função</a:t>
            </a:r>
          </a:p>
          <a:p>
            <a:pPr marL="36001" marR="0" lvl="0" indent="-10601" algn="ctr"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(Aplic.)</a:t>
            </a:r>
          </a:p>
        </p:txBody>
      </p:sp>
      <p:sp>
        <p:nvSpPr>
          <p:cNvPr id="205" name="Shape 205"/>
          <p:cNvSpPr/>
          <p:nvPr/>
        </p:nvSpPr>
        <p:spPr>
          <a:xfrm>
            <a:off x="4032000" y="2402173"/>
            <a:ext cx="956160" cy="509813"/>
          </a:xfrm>
          <a:prstGeom prst="roundRect">
            <a:avLst>
              <a:gd name="adj" fmla="val 25421"/>
            </a:avLst>
          </a:prstGeom>
          <a:solidFill>
            <a:srgbClr val="FD9A00"/>
          </a:solidFill>
          <a:ln>
            <a:noFill/>
          </a:ln>
        </p:spPr>
        <p:txBody>
          <a:bodyPr lIns="0" tIns="0" rIns="36850"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Função</a:t>
            </a:r>
          </a:p>
          <a:p>
            <a:pPr marL="36001" marR="0" lvl="0" indent="-10601" algn="ctr"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(Aplic.)</a:t>
            </a:r>
          </a:p>
        </p:txBody>
      </p:sp>
      <p:sp>
        <p:nvSpPr>
          <p:cNvPr id="206" name="Shape 206"/>
          <p:cNvSpPr/>
          <p:nvPr/>
        </p:nvSpPr>
        <p:spPr>
          <a:xfrm>
            <a:off x="3444480" y="2402173"/>
            <a:ext cx="507530" cy="507830"/>
          </a:xfrm>
          <a:prstGeom prst="rect">
            <a:avLst/>
          </a:prstGeom>
          <a:noFill/>
          <a:ln>
            <a:noFill/>
          </a:ln>
        </p:spPr>
        <p:txBody>
          <a:bodyPr lIns="0" tIns="0" rIns="36850" bIns="0" anchor="t" anchorCtr="0">
            <a:noAutofit/>
          </a:bodyPr>
          <a:lstStyle/>
          <a:p>
            <a:pPr marL="36001" marR="0" lvl="0" indent="-10601" algn="l" rtl="0">
              <a:lnSpc>
                <a:spcPct val="100000"/>
              </a:lnSpc>
              <a:spcBef>
                <a:spcPts val="0"/>
              </a:spcBef>
              <a:spcAft>
                <a:spcPts val="0"/>
              </a:spcAft>
              <a:buClr>
                <a:schemeClr val="dk1"/>
              </a:buClr>
              <a:buSzPct val="25000"/>
              <a:buFont typeface="Arial"/>
              <a:buNone/>
            </a:pPr>
            <a:r>
              <a:rPr lang="pt-BR" sz="3300" b="0" i="0" u="none" strike="noStrike" cap="none" baseline="0">
                <a:solidFill>
                  <a:schemeClr val="dk1"/>
                </a:solidFill>
                <a:latin typeface="Arial"/>
                <a:ea typeface="Arial"/>
                <a:cs typeface="Arial"/>
                <a:sym typeface="Arial"/>
              </a:rPr>
              <a:t>....</a:t>
            </a:r>
          </a:p>
        </p:txBody>
      </p:sp>
      <p:sp>
        <p:nvSpPr>
          <p:cNvPr id="207" name="Shape 207"/>
          <p:cNvSpPr/>
          <p:nvPr/>
        </p:nvSpPr>
        <p:spPr>
          <a:xfrm>
            <a:off x="2499840" y="2998393"/>
            <a:ext cx="2557439" cy="639427"/>
          </a:xfrm>
          <a:prstGeom prst="roundRect">
            <a:avLst>
              <a:gd name="adj" fmla="val 20269"/>
            </a:avLst>
          </a:prstGeom>
          <a:solidFill>
            <a:srgbClr val="FF2712"/>
          </a:solidFill>
          <a:ln>
            <a:noFill/>
          </a:ln>
        </p:spPr>
        <p:txBody>
          <a:bodyPr lIns="0" tIns="0" rIns="36850"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Sistema</a:t>
            </a:r>
          </a:p>
          <a:p>
            <a:pPr marL="36001" marR="0" lvl="0" indent="-10601" algn="ctr"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Operacional</a:t>
            </a:r>
          </a:p>
        </p:txBody>
      </p:sp>
      <p:sp>
        <p:nvSpPr>
          <p:cNvPr id="208" name="Shape 208"/>
          <p:cNvSpPr/>
          <p:nvPr/>
        </p:nvSpPr>
        <p:spPr>
          <a:xfrm>
            <a:off x="2499840" y="3724230"/>
            <a:ext cx="2557439" cy="743117"/>
          </a:xfrm>
          <a:prstGeom prst="roundRect">
            <a:avLst>
              <a:gd name="adj" fmla="val 17440"/>
            </a:avLst>
          </a:prstGeom>
          <a:solidFill>
            <a:srgbClr val="002D99"/>
          </a:solidFill>
          <a:ln>
            <a:noFill/>
          </a:ln>
        </p:spPr>
        <p:txBody>
          <a:bodyPr lIns="0" tIns="0" rIns="36850"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HW especializado de encaminhamento de pacotes</a:t>
            </a:r>
          </a:p>
        </p:txBody>
      </p:sp>
      <p:cxnSp>
        <p:nvCxnSpPr>
          <p:cNvPr id="209" name="Shape 209"/>
          <p:cNvCxnSpPr/>
          <p:nvPr/>
        </p:nvCxnSpPr>
        <p:spPr>
          <a:xfrm rot="10800000">
            <a:off x="4559040" y="1917201"/>
            <a:ext cx="12959" cy="413682"/>
          </a:xfrm>
          <a:prstGeom prst="straightConnector1">
            <a:avLst/>
          </a:prstGeom>
          <a:noFill/>
          <a:ln w="63500" cap="flat" cmpd="sng">
            <a:solidFill>
              <a:srgbClr val="D90B00"/>
            </a:solidFill>
            <a:prstDash val="solid"/>
            <a:round/>
            <a:headEnd type="stealth" w="med" len="med"/>
            <a:tailEnd type="none" w="med" len="med"/>
          </a:ln>
        </p:spPr>
      </p:cxnSp>
      <p:cxnSp>
        <p:nvCxnSpPr>
          <p:cNvPr id="210" name="Shape 210"/>
          <p:cNvCxnSpPr>
            <a:stCxn id="197" idx="2"/>
          </p:cNvCxnSpPr>
          <p:nvPr/>
        </p:nvCxnSpPr>
        <p:spPr>
          <a:xfrm flipH="1">
            <a:off x="6783075" y="1515762"/>
            <a:ext cx="408900" cy="886499"/>
          </a:xfrm>
          <a:prstGeom prst="straightConnector1">
            <a:avLst/>
          </a:prstGeom>
          <a:noFill/>
          <a:ln w="25400" cap="flat" cmpd="sng">
            <a:solidFill>
              <a:schemeClr val="accent6"/>
            </a:solidFill>
            <a:prstDash val="solid"/>
            <a:round/>
            <a:headEnd type="none" w="med" len="med"/>
            <a:tailEnd type="stealth" w="lg" len="lg"/>
          </a:ln>
        </p:spPr>
      </p:cxn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animEffect transition="in" filter="fade">
                                      <p:cBhvr>
                                        <p:cTn id="7" dur="500"/>
                                        <p:tgtEl>
                                          <p:spTgt spid="19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0"/>
                                        </p:tgtEl>
                                        <p:attrNameLst>
                                          <p:attrName>style.visibility</p:attrName>
                                        </p:attrNameLst>
                                      </p:cBhvr>
                                      <p:to>
                                        <p:strVal val="visible"/>
                                      </p:to>
                                    </p:set>
                                    <p:animEffect transition="in" filter="fade">
                                      <p:cBhvr>
                                        <p:cTn id="11"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prstGeom prst="rect">
            <a:avLst/>
          </a:prstGeom>
          <a:noFill/>
          <a:ln>
            <a:noFill/>
          </a:ln>
        </p:spPr>
        <p:txBody>
          <a:bodyPr lIns="91425" tIns="91425" rIns="11717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Componentes de uma rede atual</a:t>
            </a:r>
          </a:p>
        </p:txBody>
      </p:sp>
      <p:sp>
        <p:nvSpPr>
          <p:cNvPr id="216" name="Shape 216"/>
          <p:cNvSpPr txBox="1">
            <a:spLocks noGrp="1"/>
          </p:cNvSpPr>
          <p:nvPr>
            <p:ph type="sldNum" sz="quarter" idx="12"/>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sz="1400"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15</a:t>
            </a:fld>
            <a:endParaRPr lang="pt-BR" sz="1400" b="0" i="0" u="none" strike="noStrike" cap="none" baseline="0">
              <a:solidFill>
                <a:srgbClr val="000000"/>
              </a:solidFill>
              <a:latin typeface="Arial"/>
              <a:ea typeface="Arial"/>
              <a:cs typeface="Arial"/>
              <a:sym typeface="Arial"/>
            </a:endParaRPr>
          </a:p>
        </p:txBody>
      </p:sp>
      <p:cxnSp>
        <p:nvCxnSpPr>
          <p:cNvPr id="217" name="Shape 217"/>
          <p:cNvCxnSpPr/>
          <p:nvPr/>
        </p:nvCxnSpPr>
        <p:spPr>
          <a:xfrm>
            <a:off x="1589759" y="3353753"/>
            <a:ext cx="912960" cy="999103"/>
          </a:xfrm>
          <a:prstGeom prst="straightConnector1">
            <a:avLst/>
          </a:prstGeom>
          <a:noFill/>
          <a:ln w="38100" cap="flat" cmpd="sng">
            <a:solidFill>
              <a:srgbClr val="0079A5"/>
            </a:solidFill>
            <a:prstDash val="solid"/>
            <a:round/>
            <a:headEnd type="none" w="med" len="med"/>
            <a:tailEnd type="none" w="med" len="med"/>
          </a:ln>
        </p:spPr>
      </p:cxnSp>
      <p:cxnSp>
        <p:nvCxnSpPr>
          <p:cNvPr id="218" name="Shape 218"/>
          <p:cNvCxnSpPr/>
          <p:nvPr/>
        </p:nvCxnSpPr>
        <p:spPr>
          <a:xfrm rot="10800000" flipH="1">
            <a:off x="2489759" y="2085699"/>
            <a:ext cx="1427039" cy="923496"/>
          </a:xfrm>
          <a:prstGeom prst="straightConnector1">
            <a:avLst/>
          </a:prstGeom>
          <a:noFill/>
          <a:ln w="38100" cap="flat" cmpd="sng">
            <a:solidFill>
              <a:srgbClr val="0079A5"/>
            </a:solidFill>
            <a:prstDash val="solid"/>
            <a:round/>
            <a:headEnd type="none" w="med" len="med"/>
            <a:tailEnd type="none" w="med" len="med"/>
          </a:ln>
        </p:spPr>
      </p:cxnSp>
      <p:cxnSp>
        <p:nvCxnSpPr>
          <p:cNvPr id="219" name="Shape 219"/>
          <p:cNvCxnSpPr/>
          <p:nvPr/>
        </p:nvCxnSpPr>
        <p:spPr>
          <a:xfrm rot="10800000" flipH="1">
            <a:off x="4176000" y="3771755"/>
            <a:ext cx="1114560" cy="608105"/>
          </a:xfrm>
          <a:prstGeom prst="straightConnector1">
            <a:avLst/>
          </a:prstGeom>
          <a:noFill/>
          <a:ln w="38100" cap="flat" cmpd="sng">
            <a:solidFill>
              <a:srgbClr val="0079A5"/>
            </a:solidFill>
            <a:prstDash val="solid"/>
            <a:round/>
            <a:headEnd type="none" w="med" len="med"/>
            <a:tailEnd type="none" w="med" len="med"/>
          </a:ln>
        </p:spPr>
      </p:cxnSp>
      <p:cxnSp>
        <p:nvCxnSpPr>
          <p:cNvPr id="220" name="Shape 220"/>
          <p:cNvCxnSpPr/>
          <p:nvPr/>
        </p:nvCxnSpPr>
        <p:spPr>
          <a:xfrm rot="10800000">
            <a:off x="5548320" y="1923681"/>
            <a:ext cx="730079" cy="1364183"/>
          </a:xfrm>
          <a:prstGeom prst="straightConnector1">
            <a:avLst/>
          </a:prstGeom>
          <a:noFill/>
          <a:ln w="38100" cap="flat" cmpd="sng">
            <a:solidFill>
              <a:srgbClr val="0079A5"/>
            </a:solidFill>
            <a:prstDash val="solid"/>
            <a:round/>
            <a:headEnd type="none" w="med" len="med"/>
            <a:tailEnd type="none" w="med" len="med"/>
          </a:ln>
        </p:spPr>
      </p:cxnSp>
      <p:cxnSp>
        <p:nvCxnSpPr>
          <p:cNvPr id="221" name="Shape 221"/>
          <p:cNvCxnSpPr>
            <a:stCxn id="222" idx="3"/>
          </p:cNvCxnSpPr>
          <p:nvPr/>
        </p:nvCxnSpPr>
        <p:spPr>
          <a:xfrm rot="10800000" flipH="1">
            <a:off x="6896159" y="3160635"/>
            <a:ext cx="1460400" cy="698100"/>
          </a:xfrm>
          <a:prstGeom prst="straightConnector1">
            <a:avLst/>
          </a:prstGeom>
          <a:noFill/>
          <a:ln w="38100" cap="flat" cmpd="sng">
            <a:solidFill>
              <a:srgbClr val="0079A5"/>
            </a:solidFill>
            <a:prstDash val="solid"/>
            <a:round/>
            <a:headEnd type="none" w="med" len="med"/>
            <a:tailEnd type="none" w="med" len="med"/>
          </a:ln>
        </p:spPr>
      </p:cxnSp>
      <p:grpSp>
        <p:nvGrpSpPr>
          <p:cNvPr id="223" name="Shape 223"/>
          <p:cNvGrpSpPr/>
          <p:nvPr/>
        </p:nvGrpSpPr>
        <p:grpSpPr>
          <a:xfrm>
            <a:off x="5310719" y="3247900"/>
            <a:ext cx="1635840" cy="1379304"/>
            <a:chOff x="0" y="0"/>
            <a:chExt cx="1136" cy="1120"/>
          </a:xfrm>
        </p:grpSpPr>
        <p:sp>
          <p:nvSpPr>
            <p:cNvPr id="224" name="Shape 224"/>
            <p:cNvSpPr/>
            <p:nvPr/>
          </p:nvSpPr>
          <p:spPr>
            <a:xfrm>
              <a:off x="0" y="0"/>
              <a:ext cx="1136" cy="1120"/>
            </a:xfrm>
            <a:prstGeom prst="roundRect">
              <a:avLst>
                <a:gd name="adj" fmla="val 10713"/>
              </a:avLst>
            </a:prstGeom>
            <a:solidFill>
              <a:srgbClr val="84DDFD"/>
            </a:solidFill>
            <a:ln w="50800" cap="flat" cmpd="sng">
              <a:solidFill>
                <a:schemeClr val="dk1"/>
              </a:solidFill>
              <a:prstDash val="solid"/>
              <a:round/>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FFFFFF"/>
                </a:solidFill>
                <a:latin typeface="Arial"/>
                <a:ea typeface="Arial"/>
                <a:cs typeface="Arial"/>
                <a:sym typeface="Arial"/>
              </a:endParaRPr>
            </a:p>
          </p:txBody>
        </p:sp>
        <p:sp>
          <p:nvSpPr>
            <p:cNvPr id="225" name="Shape 225"/>
            <p:cNvSpPr/>
            <p:nvPr/>
          </p:nvSpPr>
          <p:spPr>
            <a:xfrm>
              <a:off x="36" y="34"/>
              <a:ext cx="471" cy="280"/>
            </a:xfrm>
            <a:prstGeom prst="roundRect">
              <a:avLst>
                <a:gd name="adj" fmla="val 42856"/>
              </a:avLst>
            </a:prstGeom>
            <a:solidFill>
              <a:srgbClr val="FD9A00"/>
            </a:solidFill>
            <a:ln>
              <a:noFill/>
            </a:ln>
          </p:spPr>
          <p:txBody>
            <a:bodyPr lIns="0" tIns="0" rIns="40625"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900" b="0" i="0" u="none" strike="noStrike" cap="none" baseline="0">
                  <a:solidFill>
                    <a:srgbClr val="FFFFFF"/>
                  </a:solidFill>
                  <a:latin typeface="Arial"/>
                  <a:ea typeface="Arial"/>
                  <a:cs typeface="Arial"/>
                  <a:sym typeface="Arial"/>
                </a:rPr>
                <a:t>Função</a:t>
              </a:r>
            </a:p>
            <a:p>
              <a:pPr marL="36001" marR="0" lvl="0" indent="-10601" algn="ctr" rtl="0">
                <a:lnSpc>
                  <a:spcPct val="100000"/>
                </a:lnSpc>
                <a:spcBef>
                  <a:spcPts val="0"/>
                </a:spcBef>
                <a:spcAft>
                  <a:spcPts val="0"/>
                </a:spcAft>
                <a:buClr>
                  <a:srgbClr val="FFFFFF"/>
                </a:buClr>
                <a:buSzPct val="25000"/>
                <a:buFont typeface="Arial"/>
                <a:buNone/>
              </a:pPr>
              <a:r>
                <a:rPr lang="pt-BR" sz="900" b="0" i="0" u="none" strike="noStrike" cap="none" baseline="0">
                  <a:solidFill>
                    <a:srgbClr val="FFFFFF"/>
                  </a:solidFill>
                  <a:latin typeface="Arial"/>
                  <a:ea typeface="Arial"/>
                  <a:cs typeface="Arial"/>
                  <a:sym typeface="Arial"/>
                </a:rPr>
                <a:t>(Aplic.)</a:t>
              </a:r>
            </a:p>
          </p:txBody>
        </p:sp>
        <p:sp>
          <p:nvSpPr>
            <p:cNvPr id="226" name="Shape 226"/>
            <p:cNvSpPr/>
            <p:nvPr/>
          </p:nvSpPr>
          <p:spPr>
            <a:xfrm>
              <a:off x="657" y="34"/>
              <a:ext cx="416" cy="280"/>
            </a:xfrm>
            <a:prstGeom prst="roundRect">
              <a:avLst>
                <a:gd name="adj" fmla="val 42856"/>
              </a:avLst>
            </a:prstGeom>
            <a:solidFill>
              <a:srgbClr val="FD9A00"/>
            </a:solidFill>
            <a:ln>
              <a:noFill/>
            </a:ln>
          </p:spPr>
          <p:txBody>
            <a:bodyPr lIns="0" tIns="0" rIns="40625"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900" b="0" i="0" u="none" strike="noStrike" cap="none" baseline="0">
                  <a:solidFill>
                    <a:srgbClr val="FFFFFF"/>
                  </a:solidFill>
                  <a:latin typeface="Arial"/>
                  <a:ea typeface="Arial"/>
                  <a:cs typeface="Arial"/>
                  <a:sym typeface="Arial"/>
                </a:rPr>
                <a:t>Função</a:t>
              </a:r>
            </a:p>
            <a:p>
              <a:pPr marL="36001" marR="0" lvl="0" indent="-10601" algn="ctr" rtl="0">
                <a:lnSpc>
                  <a:spcPct val="100000"/>
                </a:lnSpc>
                <a:spcBef>
                  <a:spcPts val="0"/>
                </a:spcBef>
                <a:spcAft>
                  <a:spcPts val="0"/>
                </a:spcAft>
                <a:buClr>
                  <a:srgbClr val="FFFFFF"/>
                </a:buClr>
                <a:buSzPct val="25000"/>
                <a:buFont typeface="Arial"/>
                <a:buNone/>
              </a:pPr>
              <a:r>
                <a:rPr lang="pt-BR" sz="900" b="0" i="0" u="none" strike="noStrike" cap="none" baseline="0">
                  <a:solidFill>
                    <a:srgbClr val="FFFFFF"/>
                  </a:solidFill>
                  <a:latin typeface="Arial"/>
                  <a:ea typeface="Arial"/>
                  <a:cs typeface="Arial"/>
                  <a:sym typeface="Arial"/>
                </a:rPr>
                <a:t>(Aplic.)</a:t>
              </a:r>
            </a:p>
          </p:txBody>
        </p:sp>
        <p:sp>
          <p:nvSpPr>
            <p:cNvPr id="227" name="Shape 227"/>
            <p:cNvSpPr/>
            <p:nvPr/>
          </p:nvSpPr>
          <p:spPr>
            <a:xfrm>
              <a:off x="494" y="74"/>
              <a:ext cx="154" cy="172"/>
            </a:xfrm>
            <a:prstGeom prst="rect">
              <a:avLst/>
            </a:prstGeom>
            <a:noFill/>
            <a:ln>
              <a:noFill/>
            </a:ln>
          </p:spPr>
          <p:txBody>
            <a:bodyPr lIns="0" tIns="0" rIns="40625" bIns="0" anchor="t" anchorCtr="0">
              <a:noAutofit/>
            </a:bodyPr>
            <a:lstStyle/>
            <a:p>
              <a:pPr marL="36001" marR="0" lvl="0" indent="-10601" algn="l" rtl="0">
                <a:lnSpc>
                  <a:spcPct val="100000"/>
                </a:lnSpc>
                <a:spcBef>
                  <a:spcPts val="0"/>
                </a:spcBef>
                <a:spcAft>
                  <a:spcPts val="0"/>
                </a:spcAft>
                <a:buClr>
                  <a:srgbClr val="FFFFFF"/>
                </a:buClr>
                <a:buSzPct val="25000"/>
                <a:buFont typeface="Arial"/>
                <a:buNone/>
              </a:pPr>
              <a:r>
                <a:rPr lang="pt-BR" sz="1300" b="0" i="0" u="none" strike="noStrike" cap="none" baseline="0">
                  <a:solidFill>
                    <a:srgbClr val="FFFFFF"/>
                  </a:solidFill>
                  <a:latin typeface="Arial"/>
                  <a:ea typeface="Arial"/>
                  <a:cs typeface="Arial"/>
                  <a:sym typeface="Arial"/>
                </a:rPr>
                <a:t>....</a:t>
              </a:r>
            </a:p>
          </p:txBody>
        </p:sp>
        <p:sp>
          <p:nvSpPr>
            <p:cNvPr id="222" name="Shape 222"/>
            <p:cNvSpPr/>
            <p:nvPr/>
          </p:nvSpPr>
          <p:spPr>
            <a:xfrm>
              <a:off x="37" y="327"/>
              <a:ext cx="1064" cy="336"/>
            </a:xfrm>
            <a:prstGeom prst="roundRect">
              <a:avLst>
                <a:gd name="adj" fmla="val 35713"/>
              </a:avLst>
            </a:prstGeom>
            <a:solidFill>
              <a:srgbClr val="FF2712"/>
            </a:solidFill>
            <a:ln>
              <a:noFill/>
            </a:ln>
          </p:spPr>
          <p:txBody>
            <a:bodyPr lIns="0" tIns="0" rIns="40625"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1100" b="0" i="0" u="none" strike="noStrike" cap="none" baseline="0">
                  <a:solidFill>
                    <a:srgbClr val="FFFFFF"/>
                  </a:solidFill>
                  <a:latin typeface="Arial"/>
                  <a:ea typeface="Arial"/>
                  <a:cs typeface="Arial"/>
                  <a:sym typeface="Arial"/>
                </a:rPr>
                <a:t>Sistema</a:t>
              </a:r>
            </a:p>
            <a:p>
              <a:pPr marL="36001" marR="0" lvl="0" indent="-10601" algn="ctr" rtl="0">
                <a:lnSpc>
                  <a:spcPct val="100000"/>
                </a:lnSpc>
                <a:spcBef>
                  <a:spcPts val="0"/>
                </a:spcBef>
                <a:spcAft>
                  <a:spcPts val="0"/>
                </a:spcAft>
                <a:buClr>
                  <a:srgbClr val="FFFFFF"/>
                </a:buClr>
                <a:buSzPct val="25000"/>
                <a:buFont typeface="Arial"/>
                <a:buNone/>
              </a:pPr>
              <a:r>
                <a:rPr lang="pt-BR" sz="1100" b="0" i="0" u="none" strike="noStrike" cap="none" baseline="0">
                  <a:solidFill>
                    <a:srgbClr val="FFFFFF"/>
                  </a:solidFill>
                  <a:latin typeface="Arial"/>
                  <a:ea typeface="Arial"/>
                  <a:cs typeface="Arial"/>
                  <a:sym typeface="Arial"/>
                </a:rPr>
                <a:t>Operacional</a:t>
              </a:r>
            </a:p>
          </p:txBody>
        </p:sp>
        <p:sp>
          <p:nvSpPr>
            <p:cNvPr id="228" name="Shape 228"/>
            <p:cNvSpPr/>
            <p:nvPr/>
          </p:nvSpPr>
          <p:spPr>
            <a:xfrm>
              <a:off x="36" y="676"/>
              <a:ext cx="1065" cy="406"/>
            </a:xfrm>
            <a:prstGeom prst="roundRect">
              <a:avLst>
                <a:gd name="adj" fmla="val 29569"/>
              </a:avLst>
            </a:prstGeom>
            <a:solidFill>
              <a:srgbClr val="002D99"/>
            </a:solidFill>
            <a:ln>
              <a:noFill/>
            </a:ln>
          </p:spPr>
          <p:txBody>
            <a:bodyPr lIns="0" tIns="0" rIns="40625"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1100" b="0" i="0" u="none" strike="noStrike" cap="none" baseline="0">
                  <a:solidFill>
                    <a:srgbClr val="FFFFFF"/>
                  </a:solidFill>
                  <a:latin typeface="Arial"/>
                  <a:ea typeface="Arial"/>
                  <a:cs typeface="Arial"/>
                  <a:sym typeface="Arial"/>
                </a:rPr>
                <a:t>HW especializado de encaminhamento de pacotes</a:t>
              </a:r>
            </a:p>
          </p:txBody>
        </p:sp>
      </p:grpSp>
      <p:grpSp>
        <p:nvGrpSpPr>
          <p:cNvPr id="229" name="Shape 229"/>
          <p:cNvGrpSpPr/>
          <p:nvPr/>
        </p:nvGrpSpPr>
        <p:grpSpPr>
          <a:xfrm>
            <a:off x="829440" y="2134305"/>
            <a:ext cx="1635840" cy="1379304"/>
            <a:chOff x="0" y="0"/>
            <a:chExt cx="1136" cy="1120"/>
          </a:xfrm>
        </p:grpSpPr>
        <p:sp>
          <p:nvSpPr>
            <p:cNvPr id="230" name="Shape 230"/>
            <p:cNvSpPr/>
            <p:nvPr/>
          </p:nvSpPr>
          <p:spPr>
            <a:xfrm>
              <a:off x="0" y="0"/>
              <a:ext cx="1136" cy="1120"/>
            </a:xfrm>
            <a:prstGeom prst="roundRect">
              <a:avLst>
                <a:gd name="adj" fmla="val 10713"/>
              </a:avLst>
            </a:prstGeom>
            <a:solidFill>
              <a:srgbClr val="84DDFD"/>
            </a:solidFill>
            <a:ln w="50800" cap="flat" cmpd="sng">
              <a:solidFill>
                <a:schemeClr val="dk1"/>
              </a:solidFill>
              <a:prstDash val="solid"/>
              <a:round/>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FFFFFF"/>
                </a:solidFill>
                <a:latin typeface="Arial"/>
                <a:ea typeface="Arial"/>
                <a:cs typeface="Arial"/>
                <a:sym typeface="Arial"/>
              </a:endParaRPr>
            </a:p>
          </p:txBody>
        </p:sp>
        <p:sp>
          <p:nvSpPr>
            <p:cNvPr id="231" name="Shape 231"/>
            <p:cNvSpPr/>
            <p:nvPr/>
          </p:nvSpPr>
          <p:spPr>
            <a:xfrm>
              <a:off x="36" y="34"/>
              <a:ext cx="471" cy="280"/>
            </a:xfrm>
            <a:prstGeom prst="roundRect">
              <a:avLst>
                <a:gd name="adj" fmla="val 42856"/>
              </a:avLst>
            </a:prstGeom>
            <a:solidFill>
              <a:srgbClr val="FD9A00"/>
            </a:solidFill>
            <a:ln>
              <a:noFill/>
            </a:ln>
          </p:spPr>
          <p:txBody>
            <a:bodyPr lIns="0" tIns="0" rIns="40625"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900" b="0" i="0" u="none" strike="noStrike" cap="none" baseline="0">
                  <a:solidFill>
                    <a:srgbClr val="FFFFFF"/>
                  </a:solidFill>
                  <a:latin typeface="Arial"/>
                  <a:ea typeface="Arial"/>
                  <a:cs typeface="Arial"/>
                  <a:sym typeface="Arial"/>
                </a:rPr>
                <a:t>Função</a:t>
              </a:r>
            </a:p>
            <a:p>
              <a:pPr marL="36001" marR="0" lvl="0" indent="-10601" algn="ctr" rtl="0">
                <a:lnSpc>
                  <a:spcPct val="100000"/>
                </a:lnSpc>
                <a:spcBef>
                  <a:spcPts val="0"/>
                </a:spcBef>
                <a:spcAft>
                  <a:spcPts val="0"/>
                </a:spcAft>
                <a:buClr>
                  <a:srgbClr val="FFFFFF"/>
                </a:buClr>
                <a:buSzPct val="25000"/>
                <a:buFont typeface="Arial"/>
                <a:buNone/>
              </a:pPr>
              <a:r>
                <a:rPr lang="pt-BR" sz="900" b="0" i="0" u="none" strike="noStrike" cap="none" baseline="0">
                  <a:solidFill>
                    <a:srgbClr val="FFFFFF"/>
                  </a:solidFill>
                  <a:latin typeface="Arial"/>
                  <a:ea typeface="Arial"/>
                  <a:cs typeface="Arial"/>
                  <a:sym typeface="Arial"/>
                </a:rPr>
                <a:t>(Aplic.)</a:t>
              </a:r>
            </a:p>
          </p:txBody>
        </p:sp>
        <p:sp>
          <p:nvSpPr>
            <p:cNvPr id="232" name="Shape 232"/>
            <p:cNvSpPr/>
            <p:nvPr/>
          </p:nvSpPr>
          <p:spPr>
            <a:xfrm>
              <a:off x="657" y="34"/>
              <a:ext cx="416" cy="280"/>
            </a:xfrm>
            <a:prstGeom prst="roundRect">
              <a:avLst>
                <a:gd name="adj" fmla="val 42856"/>
              </a:avLst>
            </a:prstGeom>
            <a:solidFill>
              <a:srgbClr val="FD9A00"/>
            </a:solidFill>
            <a:ln>
              <a:noFill/>
            </a:ln>
          </p:spPr>
          <p:txBody>
            <a:bodyPr lIns="0" tIns="0" rIns="40625"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900" b="0" i="0" u="none" strike="noStrike" cap="none" baseline="0">
                  <a:solidFill>
                    <a:srgbClr val="FFFFFF"/>
                  </a:solidFill>
                  <a:latin typeface="Arial"/>
                  <a:ea typeface="Arial"/>
                  <a:cs typeface="Arial"/>
                  <a:sym typeface="Arial"/>
                </a:rPr>
                <a:t>Função</a:t>
              </a:r>
            </a:p>
            <a:p>
              <a:pPr marL="36001" marR="0" lvl="0" indent="-10601" algn="ctr" rtl="0">
                <a:lnSpc>
                  <a:spcPct val="100000"/>
                </a:lnSpc>
                <a:spcBef>
                  <a:spcPts val="0"/>
                </a:spcBef>
                <a:spcAft>
                  <a:spcPts val="0"/>
                </a:spcAft>
                <a:buClr>
                  <a:srgbClr val="FFFFFF"/>
                </a:buClr>
                <a:buSzPct val="25000"/>
                <a:buFont typeface="Arial"/>
                <a:buNone/>
              </a:pPr>
              <a:r>
                <a:rPr lang="pt-BR" sz="900" b="0" i="0" u="none" strike="noStrike" cap="none" baseline="0">
                  <a:solidFill>
                    <a:srgbClr val="FFFFFF"/>
                  </a:solidFill>
                  <a:latin typeface="Arial"/>
                  <a:ea typeface="Arial"/>
                  <a:cs typeface="Arial"/>
                  <a:sym typeface="Arial"/>
                </a:rPr>
                <a:t>(Aplic.)</a:t>
              </a:r>
            </a:p>
          </p:txBody>
        </p:sp>
        <p:sp>
          <p:nvSpPr>
            <p:cNvPr id="233" name="Shape 233"/>
            <p:cNvSpPr/>
            <p:nvPr/>
          </p:nvSpPr>
          <p:spPr>
            <a:xfrm>
              <a:off x="494" y="74"/>
              <a:ext cx="154" cy="172"/>
            </a:xfrm>
            <a:prstGeom prst="rect">
              <a:avLst/>
            </a:prstGeom>
            <a:noFill/>
            <a:ln>
              <a:noFill/>
            </a:ln>
          </p:spPr>
          <p:txBody>
            <a:bodyPr lIns="0" tIns="0" rIns="40625" bIns="0" anchor="t" anchorCtr="0">
              <a:noAutofit/>
            </a:bodyPr>
            <a:lstStyle/>
            <a:p>
              <a:pPr marL="36001" marR="0" lvl="0" indent="-10601" algn="l" rtl="0">
                <a:lnSpc>
                  <a:spcPct val="100000"/>
                </a:lnSpc>
                <a:spcBef>
                  <a:spcPts val="0"/>
                </a:spcBef>
                <a:spcAft>
                  <a:spcPts val="0"/>
                </a:spcAft>
                <a:buClr>
                  <a:srgbClr val="FFFFFF"/>
                </a:buClr>
                <a:buSzPct val="25000"/>
                <a:buFont typeface="Arial"/>
                <a:buNone/>
              </a:pPr>
              <a:r>
                <a:rPr lang="pt-BR" sz="1300" b="0" i="0" u="none" strike="noStrike" cap="none" baseline="0">
                  <a:solidFill>
                    <a:srgbClr val="FFFFFF"/>
                  </a:solidFill>
                  <a:latin typeface="Arial"/>
                  <a:ea typeface="Arial"/>
                  <a:cs typeface="Arial"/>
                  <a:sym typeface="Arial"/>
                </a:rPr>
                <a:t>....</a:t>
              </a:r>
            </a:p>
          </p:txBody>
        </p:sp>
        <p:sp>
          <p:nvSpPr>
            <p:cNvPr id="234" name="Shape 234"/>
            <p:cNvSpPr/>
            <p:nvPr/>
          </p:nvSpPr>
          <p:spPr>
            <a:xfrm>
              <a:off x="37" y="327"/>
              <a:ext cx="1064" cy="336"/>
            </a:xfrm>
            <a:prstGeom prst="roundRect">
              <a:avLst>
                <a:gd name="adj" fmla="val 35713"/>
              </a:avLst>
            </a:prstGeom>
            <a:solidFill>
              <a:srgbClr val="FF2712"/>
            </a:solidFill>
            <a:ln>
              <a:noFill/>
            </a:ln>
          </p:spPr>
          <p:txBody>
            <a:bodyPr lIns="0" tIns="0" rIns="40625"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1100" b="0" i="0" u="none" strike="noStrike" cap="none" baseline="0">
                  <a:solidFill>
                    <a:srgbClr val="FFFFFF"/>
                  </a:solidFill>
                  <a:latin typeface="Arial"/>
                  <a:ea typeface="Arial"/>
                  <a:cs typeface="Arial"/>
                  <a:sym typeface="Arial"/>
                </a:rPr>
                <a:t>Sistema</a:t>
              </a:r>
            </a:p>
            <a:p>
              <a:pPr marL="36001" marR="0" lvl="0" indent="-10601" algn="ctr" rtl="0">
                <a:lnSpc>
                  <a:spcPct val="100000"/>
                </a:lnSpc>
                <a:spcBef>
                  <a:spcPts val="0"/>
                </a:spcBef>
                <a:spcAft>
                  <a:spcPts val="0"/>
                </a:spcAft>
                <a:buClr>
                  <a:srgbClr val="FFFFFF"/>
                </a:buClr>
                <a:buSzPct val="25000"/>
                <a:buFont typeface="Arial"/>
                <a:buNone/>
              </a:pPr>
              <a:r>
                <a:rPr lang="pt-BR" sz="1100" b="0" i="0" u="none" strike="noStrike" cap="none" baseline="0">
                  <a:solidFill>
                    <a:srgbClr val="FFFFFF"/>
                  </a:solidFill>
                  <a:latin typeface="Arial"/>
                  <a:ea typeface="Arial"/>
                  <a:cs typeface="Arial"/>
                  <a:sym typeface="Arial"/>
                </a:rPr>
                <a:t>Operacional</a:t>
              </a:r>
            </a:p>
          </p:txBody>
        </p:sp>
        <p:sp>
          <p:nvSpPr>
            <p:cNvPr id="235" name="Shape 235"/>
            <p:cNvSpPr/>
            <p:nvPr/>
          </p:nvSpPr>
          <p:spPr>
            <a:xfrm>
              <a:off x="36" y="676"/>
              <a:ext cx="1065" cy="406"/>
            </a:xfrm>
            <a:prstGeom prst="roundRect">
              <a:avLst>
                <a:gd name="adj" fmla="val 29569"/>
              </a:avLst>
            </a:prstGeom>
            <a:solidFill>
              <a:srgbClr val="002D99"/>
            </a:solidFill>
            <a:ln>
              <a:noFill/>
            </a:ln>
          </p:spPr>
          <p:txBody>
            <a:bodyPr lIns="0" tIns="0" rIns="40625"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1100" b="0" i="0" u="none" strike="noStrike" cap="none" baseline="0">
                  <a:solidFill>
                    <a:srgbClr val="FFFFFF"/>
                  </a:solidFill>
                  <a:latin typeface="Arial"/>
                  <a:ea typeface="Arial"/>
                  <a:cs typeface="Arial"/>
                  <a:sym typeface="Arial"/>
                </a:rPr>
                <a:t>HW especializado de encaminhamento de pacotes</a:t>
              </a:r>
            </a:p>
          </p:txBody>
        </p:sp>
      </p:grpSp>
      <p:grpSp>
        <p:nvGrpSpPr>
          <p:cNvPr id="236" name="Shape 236"/>
          <p:cNvGrpSpPr/>
          <p:nvPr/>
        </p:nvGrpSpPr>
        <p:grpSpPr>
          <a:xfrm>
            <a:off x="3928319" y="1347982"/>
            <a:ext cx="1635840" cy="1379304"/>
            <a:chOff x="0" y="0"/>
            <a:chExt cx="1136" cy="1120"/>
          </a:xfrm>
        </p:grpSpPr>
        <p:sp>
          <p:nvSpPr>
            <p:cNvPr id="237" name="Shape 237"/>
            <p:cNvSpPr/>
            <p:nvPr/>
          </p:nvSpPr>
          <p:spPr>
            <a:xfrm>
              <a:off x="0" y="0"/>
              <a:ext cx="1136" cy="1120"/>
            </a:xfrm>
            <a:prstGeom prst="roundRect">
              <a:avLst>
                <a:gd name="adj" fmla="val 10713"/>
              </a:avLst>
            </a:prstGeom>
            <a:solidFill>
              <a:srgbClr val="84DDFD"/>
            </a:solidFill>
            <a:ln w="50800" cap="flat" cmpd="sng">
              <a:solidFill>
                <a:schemeClr val="dk1"/>
              </a:solidFill>
              <a:prstDash val="solid"/>
              <a:round/>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FFFFFF"/>
                </a:solidFill>
                <a:latin typeface="Arial"/>
                <a:ea typeface="Arial"/>
                <a:cs typeface="Arial"/>
                <a:sym typeface="Arial"/>
              </a:endParaRPr>
            </a:p>
          </p:txBody>
        </p:sp>
        <p:sp>
          <p:nvSpPr>
            <p:cNvPr id="238" name="Shape 238"/>
            <p:cNvSpPr/>
            <p:nvPr/>
          </p:nvSpPr>
          <p:spPr>
            <a:xfrm>
              <a:off x="36" y="34"/>
              <a:ext cx="471" cy="280"/>
            </a:xfrm>
            <a:prstGeom prst="roundRect">
              <a:avLst>
                <a:gd name="adj" fmla="val 42856"/>
              </a:avLst>
            </a:prstGeom>
            <a:solidFill>
              <a:srgbClr val="FD9A00"/>
            </a:solidFill>
            <a:ln>
              <a:noFill/>
            </a:ln>
          </p:spPr>
          <p:txBody>
            <a:bodyPr lIns="0" tIns="0" rIns="40625"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900" b="0" i="0" u="none" strike="noStrike" cap="none" baseline="0">
                  <a:solidFill>
                    <a:srgbClr val="FFFFFF"/>
                  </a:solidFill>
                  <a:latin typeface="Arial"/>
                  <a:ea typeface="Arial"/>
                  <a:cs typeface="Arial"/>
                  <a:sym typeface="Arial"/>
                </a:rPr>
                <a:t>Função</a:t>
              </a:r>
            </a:p>
            <a:p>
              <a:pPr marL="36001" marR="0" lvl="0" indent="-10601" algn="ctr" rtl="0">
                <a:lnSpc>
                  <a:spcPct val="100000"/>
                </a:lnSpc>
                <a:spcBef>
                  <a:spcPts val="0"/>
                </a:spcBef>
                <a:spcAft>
                  <a:spcPts val="0"/>
                </a:spcAft>
                <a:buClr>
                  <a:srgbClr val="FFFFFF"/>
                </a:buClr>
                <a:buSzPct val="25000"/>
                <a:buFont typeface="Arial"/>
                <a:buNone/>
              </a:pPr>
              <a:r>
                <a:rPr lang="pt-BR" sz="900" b="0" i="0" u="none" strike="noStrike" cap="none" baseline="0">
                  <a:solidFill>
                    <a:srgbClr val="FFFFFF"/>
                  </a:solidFill>
                  <a:latin typeface="Arial"/>
                  <a:ea typeface="Arial"/>
                  <a:cs typeface="Arial"/>
                  <a:sym typeface="Arial"/>
                </a:rPr>
                <a:t>(Aplic.)</a:t>
              </a:r>
            </a:p>
          </p:txBody>
        </p:sp>
        <p:sp>
          <p:nvSpPr>
            <p:cNvPr id="239" name="Shape 239"/>
            <p:cNvSpPr/>
            <p:nvPr/>
          </p:nvSpPr>
          <p:spPr>
            <a:xfrm>
              <a:off x="657" y="34"/>
              <a:ext cx="416" cy="280"/>
            </a:xfrm>
            <a:prstGeom prst="roundRect">
              <a:avLst>
                <a:gd name="adj" fmla="val 42856"/>
              </a:avLst>
            </a:prstGeom>
            <a:solidFill>
              <a:srgbClr val="FD9A00"/>
            </a:solidFill>
            <a:ln>
              <a:noFill/>
            </a:ln>
          </p:spPr>
          <p:txBody>
            <a:bodyPr lIns="0" tIns="0" rIns="40625"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900" b="0" i="0" u="none" strike="noStrike" cap="none" baseline="0">
                  <a:solidFill>
                    <a:srgbClr val="FFFFFF"/>
                  </a:solidFill>
                  <a:latin typeface="Arial"/>
                  <a:ea typeface="Arial"/>
                  <a:cs typeface="Arial"/>
                  <a:sym typeface="Arial"/>
                </a:rPr>
                <a:t>Função</a:t>
              </a:r>
            </a:p>
            <a:p>
              <a:pPr marL="36001" marR="0" lvl="0" indent="-10601" algn="ctr" rtl="0">
                <a:lnSpc>
                  <a:spcPct val="100000"/>
                </a:lnSpc>
                <a:spcBef>
                  <a:spcPts val="0"/>
                </a:spcBef>
                <a:spcAft>
                  <a:spcPts val="0"/>
                </a:spcAft>
                <a:buClr>
                  <a:srgbClr val="FFFFFF"/>
                </a:buClr>
                <a:buSzPct val="25000"/>
                <a:buFont typeface="Arial"/>
                <a:buNone/>
              </a:pPr>
              <a:r>
                <a:rPr lang="pt-BR" sz="900" b="0" i="0" u="none" strike="noStrike" cap="none" baseline="0">
                  <a:solidFill>
                    <a:srgbClr val="FFFFFF"/>
                  </a:solidFill>
                  <a:latin typeface="Arial"/>
                  <a:ea typeface="Arial"/>
                  <a:cs typeface="Arial"/>
                  <a:sym typeface="Arial"/>
                </a:rPr>
                <a:t>(Aplic.)</a:t>
              </a:r>
            </a:p>
          </p:txBody>
        </p:sp>
        <p:sp>
          <p:nvSpPr>
            <p:cNvPr id="240" name="Shape 240"/>
            <p:cNvSpPr/>
            <p:nvPr/>
          </p:nvSpPr>
          <p:spPr>
            <a:xfrm>
              <a:off x="494" y="74"/>
              <a:ext cx="154" cy="172"/>
            </a:xfrm>
            <a:prstGeom prst="rect">
              <a:avLst/>
            </a:prstGeom>
            <a:noFill/>
            <a:ln>
              <a:noFill/>
            </a:ln>
          </p:spPr>
          <p:txBody>
            <a:bodyPr lIns="0" tIns="0" rIns="40625" bIns="0" anchor="t" anchorCtr="0">
              <a:noAutofit/>
            </a:bodyPr>
            <a:lstStyle/>
            <a:p>
              <a:pPr marL="36001" marR="0" lvl="0" indent="-10601" algn="l" rtl="0">
                <a:lnSpc>
                  <a:spcPct val="100000"/>
                </a:lnSpc>
                <a:spcBef>
                  <a:spcPts val="0"/>
                </a:spcBef>
                <a:spcAft>
                  <a:spcPts val="0"/>
                </a:spcAft>
                <a:buClr>
                  <a:srgbClr val="FFFFFF"/>
                </a:buClr>
                <a:buSzPct val="25000"/>
                <a:buFont typeface="Arial"/>
                <a:buNone/>
              </a:pPr>
              <a:r>
                <a:rPr lang="pt-BR" sz="1300" b="0" i="0" u="none" strike="noStrike" cap="none" baseline="0">
                  <a:solidFill>
                    <a:srgbClr val="FFFFFF"/>
                  </a:solidFill>
                  <a:latin typeface="Arial"/>
                  <a:ea typeface="Arial"/>
                  <a:cs typeface="Arial"/>
                  <a:sym typeface="Arial"/>
                </a:rPr>
                <a:t>....</a:t>
              </a:r>
            </a:p>
          </p:txBody>
        </p:sp>
        <p:sp>
          <p:nvSpPr>
            <p:cNvPr id="241" name="Shape 241"/>
            <p:cNvSpPr/>
            <p:nvPr/>
          </p:nvSpPr>
          <p:spPr>
            <a:xfrm>
              <a:off x="37" y="327"/>
              <a:ext cx="1064" cy="336"/>
            </a:xfrm>
            <a:prstGeom prst="roundRect">
              <a:avLst>
                <a:gd name="adj" fmla="val 35713"/>
              </a:avLst>
            </a:prstGeom>
            <a:solidFill>
              <a:srgbClr val="FF2712"/>
            </a:solidFill>
            <a:ln>
              <a:noFill/>
            </a:ln>
          </p:spPr>
          <p:txBody>
            <a:bodyPr lIns="0" tIns="0" rIns="40625"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1100" b="0" i="0" u="none" strike="noStrike" cap="none" baseline="0">
                  <a:solidFill>
                    <a:srgbClr val="FFFFFF"/>
                  </a:solidFill>
                  <a:latin typeface="Arial"/>
                  <a:ea typeface="Arial"/>
                  <a:cs typeface="Arial"/>
                  <a:sym typeface="Arial"/>
                </a:rPr>
                <a:t>Sistema</a:t>
              </a:r>
            </a:p>
            <a:p>
              <a:pPr marL="36001" marR="0" lvl="0" indent="-10601" algn="ctr" rtl="0">
                <a:lnSpc>
                  <a:spcPct val="100000"/>
                </a:lnSpc>
                <a:spcBef>
                  <a:spcPts val="0"/>
                </a:spcBef>
                <a:spcAft>
                  <a:spcPts val="0"/>
                </a:spcAft>
                <a:buClr>
                  <a:srgbClr val="FFFFFF"/>
                </a:buClr>
                <a:buSzPct val="25000"/>
                <a:buFont typeface="Arial"/>
                <a:buNone/>
              </a:pPr>
              <a:r>
                <a:rPr lang="pt-BR" sz="1100" b="0" i="0" u="none" strike="noStrike" cap="none" baseline="0">
                  <a:solidFill>
                    <a:srgbClr val="FFFFFF"/>
                  </a:solidFill>
                  <a:latin typeface="Arial"/>
                  <a:ea typeface="Arial"/>
                  <a:cs typeface="Arial"/>
                  <a:sym typeface="Arial"/>
                </a:rPr>
                <a:t>Operacional</a:t>
              </a:r>
            </a:p>
          </p:txBody>
        </p:sp>
        <p:sp>
          <p:nvSpPr>
            <p:cNvPr id="242" name="Shape 242"/>
            <p:cNvSpPr/>
            <p:nvPr/>
          </p:nvSpPr>
          <p:spPr>
            <a:xfrm>
              <a:off x="36" y="676"/>
              <a:ext cx="1065" cy="406"/>
            </a:xfrm>
            <a:prstGeom prst="roundRect">
              <a:avLst>
                <a:gd name="adj" fmla="val 29569"/>
              </a:avLst>
            </a:prstGeom>
            <a:solidFill>
              <a:srgbClr val="002D99"/>
            </a:solidFill>
            <a:ln>
              <a:noFill/>
            </a:ln>
          </p:spPr>
          <p:txBody>
            <a:bodyPr lIns="0" tIns="0" rIns="40625"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1100" b="0" i="0" u="none" strike="noStrike" cap="none" baseline="0">
                  <a:solidFill>
                    <a:srgbClr val="FFFFFF"/>
                  </a:solidFill>
                  <a:latin typeface="Arial"/>
                  <a:ea typeface="Arial"/>
                  <a:cs typeface="Arial"/>
                  <a:sym typeface="Arial"/>
                </a:rPr>
                <a:t>HW especializado de encaminhamento de pacotes</a:t>
              </a:r>
            </a:p>
          </p:txBody>
        </p:sp>
      </p:grpSp>
      <p:grpSp>
        <p:nvGrpSpPr>
          <p:cNvPr id="243" name="Shape 243"/>
          <p:cNvGrpSpPr/>
          <p:nvPr/>
        </p:nvGrpSpPr>
        <p:grpSpPr>
          <a:xfrm>
            <a:off x="2511359" y="3635355"/>
            <a:ext cx="1635840" cy="1379304"/>
            <a:chOff x="0" y="0"/>
            <a:chExt cx="1136" cy="1120"/>
          </a:xfrm>
        </p:grpSpPr>
        <p:sp>
          <p:nvSpPr>
            <p:cNvPr id="244" name="Shape 244"/>
            <p:cNvSpPr/>
            <p:nvPr/>
          </p:nvSpPr>
          <p:spPr>
            <a:xfrm>
              <a:off x="0" y="0"/>
              <a:ext cx="1136" cy="1120"/>
            </a:xfrm>
            <a:prstGeom prst="roundRect">
              <a:avLst>
                <a:gd name="adj" fmla="val 10713"/>
              </a:avLst>
            </a:prstGeom>
            <a:solidFill>
              <a:srgbClr val="84DDFD"/>
            </a:solidFill>
            <a:ln w="50800" cap="flat" cmpd="sng">
              <a:solidFill>
                <a:schemeClr val="dk1"/>
              </a:solidFill>
              <a:prstDash val="solid"/>
              <a:round/>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FFFFFF"/>
                </a:solidFill>
                <a:latin typeface="Arial"/>
                <a:ea typeface="Arial"/>
                <a:cs typeface="Arial"/>
                <a:sym typeface="Arial"/>
              </a:endParaRPr>
            </a:p>
          </p:txBody>
        </p:sp>
        <p:sp>
          <p:nvSpPr>
            <p:cNvPr id="245" name="Shape 245"/>
            <p:cNvSpPr/>
            <p:nvPr/>
          </p:nvSpPr>
          <p:spPr>
            <a:xfrm>
              <a:off x="36" y="34"/>
              <a:ext cx="471" cy="280"/>
            </a:xfrm>
            <a:prstGeom prst="roundRect">
              <a:avLst>
                <a:gd name="adj" fmla="val 42856"/>
              </a:avLst>
            </a:prstGeom>
            <a:solidFill>
              <a:srgbClr val="FD9A00"/>
            </a:solidFill>
            <a:ln>
              <a:noFill/>
            </a:ln>
          </p:spPr>
          <p:txBody>
            <a:bodyPr lIns="0" tIns="0" rIns="40625"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900" b="0" i="0" u="none" strike="noStrike" cap="none" baseline="0">
                  <a:solidFill>
                    <a:srgbClr val="FFFFFF"/>
                  </a:solidFill>
                  <a:latin typeface="Arial"/>
                  <a:ea typeface="Arial"/>
                  <a:cs typeface="Arial"/>
                  <a:sym typeface="Arial"/>
                </a:rPr>
                <a:t>Função</a:t>
              </a:r>
            </a:p>
            <a:p>
              <a:pPr marL="36001" marR="0" lvl="0" indent="-10601" algn="ctr" rtl="0">
                <a:lnSpc>
                  <a:spcPct val="100000"/>
                </a:lnSpc>
                <a:spcBef>
                  <a:spcPts val="0"/>
                </a:spcBef>
                <a:spcAft>
                  <a:spcPts val="0"/>
                </a:spcAft>
                <a:buClr>
                  <a:srgbClr val="FFFFFF"/>
                </a:buClr>
                <a:buSzPct val="25000"/>
                <a:buFont typeface="Arial"/>
                <a:buNone/>
              </a:pPr>
              <a:r>
                <a:rPr lang="pt-BR" sz="900" b="0" i="0" u="none" strike="noStrike" cap="none" baseline="0">
                  <a:solidFill>
                    <a:srgbClr val="FFFFFF"/>
                  </a:solidFill>
                  <a:latin typeface="Arial"/>
                  <a:ea typeface="Arial"/>
                  <a:cs typeface="Arial"/>
                  <a:sym typeface="Arial"/>
                </a:rPr>
                <a:t>(Aplic.)</a:t>
              </a:r>
            </a:p>
          </p:txBody>
        </p:sp>
        <p:sp>
          <p:nvSpPr>
            <p:cNvPr id="246" name="Shape 246"/>
            <p:cNvSpPr/>
            <p:nvPr/>
          </p:nvSpPr>
          <p:spPr>
            <a:xfrm>
              <a:off x="657" y="34"/>
              <a:ext cx="416" cy="280"/>
            </a:xfrm>
            <a:prstGeom prst="roundRect">
              <a:avLst>
                <a:gd name="adj" fmla="val 42856"/>
              </a:avLst>
            </a:prstGeom>
            <a:solidFill>
              <a:srgbClr val="FD9A00"/>
            </a:solidFill>
            <a:ln>
              <a:noFill/>
            </a:ln>
          </p:spPr>
          <p:txBody>
            <a:bodyPr lIns="0" tIns="0" rIns="40625"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900" b="0" i="0" u="none" strike="noStrike" cap="none" baseline="0">
                  <a:solidFill>
                    <a:srgbClr val="FFFFFF"/>
                  </a:solidFill>
                  <a:latin typeface="Arial"/>
                  <a:ea typeface="Arial"/>
                  <a:cs typeface="Arial"/>
                  <a:sym typeface="Arial"/>
                </a:rPr>
                <a:t>Função</a:t>
              </a:r>
            </a:p>
            <a:p>
              <a:pPr marL="36001" marR="0" lvl="0" indent="-10601" algn="ctr" rtl="0">
                <a:lnSpc>
                  <a:spcPct val="100000"/>
                </a:lnSpc>
                <a:spcBef>
                  <a:spcPts val="0"/>
                </a:spcBef>
                <a:spcAft>
                  <a:spcPts val="0"/>
                </a:spcAft>
                <a:buClr>
                  <a:srgbClr val="FFFFFF"/>
                </a:buClr>
                <a:buSzPct val="25000"/>
                <a:buFont typeface="Arial"/>
                <a:buNone/>
              </a:pPr>
              <a:r>
                <a:rPr lang="pt-BR" sz="900" b="0" i="0" u="none" strike="noStrike" cap="none" baseline="0">
                  <a:solidFill>
                    <a:srgbClr val="FFFFFF"/>
                  </a:solidFill>
                  <a:latin typeface="Arial"/>
                  <a:ea typeface="Arial"/>
                  <a:cs typeface="Arial"/>
                  <a:sym typeface="Arial"/>
                </a:rPr>
                <a:t>(Aplic.)</a:t>
              </a:r>
            </a:p>
          </p:txBody>
        </p:sp>
        <p:sp>
          <p:nvSpPr>
            <p:cNvPr id="247" name="Shape 247"/>
            <p:cNvSpPr/>
            <p:nvPr/>
          </p:nvSpPr>
          <p:spPr>
            <a:xfrm>
              <a:off x="494" y="74"/>
              <a:ext cx="154" cy="172"/>
            </a:xfrm>
            <a:prstGeom prst="rect">
              <a:avLst/>
            </a:prstGeom>
            <a:noFill/>
            <a:ln>
              <a:noFill/>
            </a:ln>
          </p:spPr>
          <p:txBody>
            <a:bodyPr lIns="0" tIns="0" rIns="40625" bIns="0" anchor="t" anchorCtr="0">
              <a:noAutofit/>
            </a:bodyPr>
            <a:lstStyle/>
            <a:p>
              <a:pPr marL="36001" marR="0" lvl="0" indent="-10601" algn="l" rtl="0">
                <a:lnSpc>
                  <a:spcPct val="100000"/>
                </a:lnSpc>
                <a:spcBef>
                  <a:spcPts val="0"/>
                </a:spcBef>
                <a:spcAft>
                  <a:spcPts val="0"/>
                </a:spcAft>
                <a:buClr>
                  <a:srgbClr val="FFFFFF"/>
                </a:buClr>
                <a:buSzPct val="25000"/>
                <a:buFont typeface="Arial"/>
                <a:buNone/>
              </a:pPr>
              <a:r>
                <a:rPr lang="pt-BR" sz="1300" b="0" i="0" u="none" strike="noStrike" cap="none" baseline="0">
                  <a:solidFill>
                    <a:srgbClr val="FFFFFF"/>
                  </a:solidFill>
                  <a:latin typeface="Arial"/>
                  <a:ea typeface="Arial"/>
                  <a:cs typeface="Arial"/>
                  <a:sym typeface="Arial"/>
                </a:rPr>
                <a:t>....</a:t>
              </a:r>
            </a:p>
          </p:txBody>
        </p:sp>
        <p:sp>
          <p:nvSpPr>
            <p:cNvPr id="248" name="Shape 248"/>
            <p:cNvSpPr/>
            <p:nvPr/>
          </p:nvSpPr>
          <p:spPr>
            <a:xfrm>
              <a:off x="37" y="327"/>
              <a:ext cx="1064" cy="336"/>
            </a:xfrm>
            <a:prstGeom prst="roundRect">
              <a:avLst>
                <a:gd name="adj" fmla="val 35713"/>
              </a:avLst>
            </a:prstGeom>
            <a:solidFill>
              <a:srgbClr val="FF2712"/>
            </a:solidFill>
            <a:ln>
              <a:noFill/>
            </a:ln>
          </p:spPr>
          <p:txBody>
            <a:bodyPr lIns="0" tIns="0" rIns="40625"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1100" b="0" i="0" u="none" strike="noStrike" cap="none" baseline="0">
                  <a:solidFill>
                    <a:srgbClr val="FFFFFF"/>
                  </a:solidFill>
                  <a:latin typeface="Arial"/>
                  <a:ea typeface="Arial"/>
                  <a:cs typeface="Arial"/>
                  <a:sym typeface="Arial"/>
                </a:rPr>
                <a:t>Sistema</a:t>
              </a:r>
            </a:p>
            <a:p>
              <a:pPr marL="36001" marR="0" lvl="0" indent="-10601" algn="ctr" rtl="0">
                <a:lnSpc>
                  <a:spcPct val="100000"/>
                </a:lnSpc>
                <a:spcBef>
                  <a:spcPts val="0"/>
                </a:spcBef>
                <a:spcAft>
                  <a:spcPts val="0"/>
                </a:spcAft>
                <a:buClr>
                  <a:srgbClr val="FFFFFF"/>
                </a:buClr>
                <a:buSzPct val="25000"/>
                <a:buFont typeface="Arial"/>
                <a:buNone/>
              </a:pPr>
              <a:r>
                <a:rPr lang="pt-BR" sz="1100" b="0" i="0" u="none" strike="noStrike" cap="none" baseline="0">
                  <a:solidFill>
                    <a:srgbClr val="FFFFFF"/>
                  </a:solidFill>
                  <a:latin typeface="Arial"/>
                  <a:ea typeface="Arial"/>
                  <a:cs typeface="Arial"/>
                  <a:sym typeface="Arial"/>
                </a:rPr>
                <a:t>Operacional</a:t>
              </a:r>
            </a:p>
          </p:txBody>
        </p:sp>
        <p:sp>
          <p:nvSpPr>
            <p:cNvPr id="249" name="Shape 249"/>
            <p:cNvSpPr/>
            <p:nvPr/>
          </p:nvSpPr>
          <p:spPr>
            <a:xfrm>
              <a:off x="36" y="676"/>
              <a:ext cx="1065" cy="406"/>
            </a:xfrm>
            <a:prstGeom prst="roundRect">
              <a:avLst>
                <a:gd name="adj" fmla="val 29569"/>
              </a:avLst>
            </a:prstGeom>
            <a:solidFill>
              <a:srgbClr val="002D99"/>
            </a:solidFill>
            <a:ln>
              <a:noFill/>
            </a:ln>
          </p:spPr>
          <p:txBody>
            <a:bodyPr lIns="0" tIns="0" rIns="40625"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1100" b="0" i="0" u="none" strike="noStrike" cap="none" baseline="0">
                  <a:solidFill>
                    <a:srgbClr val="FFFFFF"/>
                  </a:solidFill>
                  <a:latin typeface="Arial"/>
                  <a:ea typeface="Arial"/>
                  <a:cs typeface="Arial"/>
                  <a:sym typeface="Arial"/>
                </a:rPr>
                <a:t>HW especializado de encaminhamento de pacotes</a:t>
              </a:r>
            </a:p>
          </p:txBody>
        </p:sp>
      </p:grpSp>
      <p:grpSp>
        <p:nvGrpSpPr>
          <p:cNvPr id="250" name="Shape 250"/>
          <p:cNvGrpSpPr/>
          <p:nvPr/>
        </p:nvGrpSpPr>
        <p:grpSpPr>
          <a:xfrm>
            <a:off x="7296600" y="1970126"/>
            <a:ext cx="1635840" cy="1379304"/>
            <a:chOff x="0" y="0"/>
            <a:chExt cx="1136" cy="1120"/>
          </a:xfrm>
        </p:grpSpPr>
        <p:sp>
          <p:nvSpPr>
            <p:cNvPr id="251" name="Shape 251"/>
            <p:cNvSpPr/>
            <p:nvPr/>
          </p:nvSpPr>
          <p:spPr>
            <a:xfrm>
              <a:off x="0" y="0"/>
              <a:ext cx="1136" cy="1120"/>
            </a:xfrm>
            <a:prstGeom prst="roundRect">
              <a:avLst>
                <a:gd name="adj" fmla="val 10713"/>
              </a:avLst>
            </a:prstGeom>
            <a:solidFill>
              <a:srgbClr val="84DDFD"/>
            </a:solidFill>
            <a:ln w="50800" cap="flat" cmpd="sng">
              <a:solidFill>
                <a:schemeClr val="dk1"/>
              </a:solidFill>
              <a:prstDash val="solid"/>
              <a:round/>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FFFFFF"/>
                </a:solidFill>
                <a:latin typeface="Arial"/>
                <a:ea typeface="Arial"/>
                <a:cs typeface="Arial"/>
                <a:sym typeface="Arial"/>
              </a:endParaRPr>
            </a:p>
          </p:txBody>
        </p:sp>
        <p:sp>
          <p:nvSpPr>
            <p:cNvPr id="252" name="Shape 252"/>
            <p:cNvSpPr/>
            <p:nvPr/>
          </p:nvSpPr>
          <p:spPr>
            <a:xfrm>
              <a:off x="36" y="34"/>
              <a:ext cx="471" cy="280"/>
            </a:xfrm>
            <a:prstGeom prst="roundRect">
              <a:avLst>
                <a:gd name="adj" fmla="val 42856"/>
              </a:avLst>
            </a:prstGeom>
            <a:solidFill>
              <a:srgbClr val="FD9A00"/>
            </a:solidFill>
            <a:ln>
              <a:noFill/>
            </a:ln>
          </p:spPr>
          <p:txBody>
            <a:bodyPr lIns="0" tIns="0" rIns="40625"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900" b="0" i="0" u="none" strike="noStrike" cap="none" baseline="0">
                  <a:solidFill>
                    <a:srgbClr val="FFFFFF"/>
                  </a:solidFill>
                  <a:latin typeface="Arial"/>
                  <a:ea typeface="Arial"/>
                  <a:cs typeface="Arial"/>
                  <a:sym typeface="Arial"/>
                </a:rPr>
                <a:t>Função</a:t>
              </a:r>
            </a:p>
            <a:p>
              <a:pPr marL="36001" marR="0" lvl="0" indent="-10601" algn="ctr" rtl="0">
                <a:lnSpc>
                  <a:spcPct val="100000"/>
                </a:lnSpc>
                <a:spcBef>
                  <a:spcPts val="0"/>
                </a:spcBef>
                <a:spcAft>
                  <a:spcPts val="0"/>
                </a:spcAft>
                <a:buClr>
                  <a:srgbClr val="FFFFFF"/>
                </a:buClr>
                <a:buSzPct val="25000"/>
                <a:buFont typeface="Arial"/>
                <a:buNone/>
              </a:pPr>
              <a:r>
                <a:rPr lang="pt-BR" sz="900" b="0" i="0" u="none" strike="noStrike" cap="none" baseline="0">
                  <a:solidFill>
                    <a:srgbClr val="FFFFFF"/>
                  </a:solidFill>
                  <a:latin typeface="Arial"/>
                  <a:ea typeface="Arial"/>
                  <a:cs typeface="Arial"/>
                  <a:sym typeface="Arial"/>
                </a:rPr>
                <a:t>(Aplic.)</a:t>
              </a:r>
            </a:p>
          </p:txBody>
        </p:sp>
        <p:sp>
          <p:nvSpPr>
            <p:cNvPr id="253" name="Shape 253"/>
            <p:cNvSpPr/>
            <p:nvPr/>
          </p:nvSpPr>
          <p:spPr>
            <a:xfrm>
              <a:off x="657" y="34"/>
              <a:ext cx="416" cy="280"/>
            </a:xfrm>
            <a:prstGeom prst="roundRect">
              <a:avLst>
                <a:gd name="adj" fmla="val 42856"/>
              </a:avLst>
            </a:prstGeom>
            <a:solidFill>
              <a:srgbClr val="FD9A00"/>
            </a:solidFill>
            <a:ln>
              <a:noFill/>
            </a:ln>
          </p:spPr>
          <p:txBody>
            <a:bodyPr lIns="0" tIns="0" rIns="40625"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900" b="0" i="0" u="none" strike="noStrike" cap="none" baseline="0">
                  <a:solidFill>
                    <a:srgbClr val="FFFFFF"/>
                  </a:solidFill>
                  <a:latin typeface="Arial"/>
                  <a:ea typeface="Arial"/>
                  <a:cs typeface="Arial"/>
                  <a:sym typeface="Arial"/>
                </a:rPr>
                <a:t>Função</a:t>
              </a:r>
            </a:p>
            <a:p>
              <a:pPr marL="36001" marR="0" lvl="0" indent="-10601" algn="ctr" rtl="0">
                <a:lnSpc>
                  <a:spcPct val="100000"/>
                </a:lnSpc>
                <a:spcBef>
                  <a:spcPts val="0"/>
                </a:spcBef>
                <a:spcAft>
                  <a:spcPts val="0"/>
                </a:spcAft>
                <a:buClr>
                  <a:srgbClr val="FFFFFF"/>
                </a:buClr>
                <a:buSzPct val="25000"/>
                <a:buFont typeface="Arial"/>
                <a:buNone/>
              </a:pPr>
              <a:r>
                <a:rPr lang="pt-BR" sz="900" b="0" i="0" u="none" strike="noStrike" cap="none" baseline="0">
                  <a:solidFill>
                    <a:srgbClr val="FFFFFF"/>
                  </a:solidFill>
                  <a:latin typeface="Arial"/>
                  <a:ea typeface="Arial"/>
                  <a:cs typeface="Arial"/>
                  <a:sym typeface="Arial"/>
                </a:rPr>
                <a:t>(Aplic.)</a:t>
              </a:r>
            </a:p>
          </p:txBody>
        </p:sp>
        <p:sp>
          <p:nvSpPr>
            <p:cNvPr id="254" name="Shape 254"/>
            <p:cNvSpPr/>
            <p:nvPr/>
          </p:nvSpPr>
          <p:spPr>
            <a:xfrm>
              <a:off x="494" y="74"/>
              <a:ext cx="154" cy="172"/>
            </a:xfrm>
            <a:prstGeom prst="rect">
              <a:avLst/>
            </a:prstGeom>
            <a:noFill/>
            <a:ln>
              <a:noFill/>
            </a:ln>
          </p:spPr>
          <p:txBody>
            <a:bodyPr lIns="0" tIns="0" rIns="40625" bIns="0" anchor="t" anchorCtr="0">
              <a:noAutofit/>
            </a:bodyPr>
            <a:lstStyle/>
            <a:p>
              <a:pPr marL="36001" marR="0" lvl="0" indent="-10601" algn="l" rtl="0">
                <a:lnSpc>
                  <a:spcPct val="100000"/>
                </a:lnSpc>
                <a:spcBef>
                  <a:spcPts val="0"/>
                </a:spcBef>
                <a:spcAft>
                  <a:spcPts val="0"/>
                </a:spcAft>
                <a:buClr>
                  <a:srgbClr val="FFFFFF"/>
                </a:buClr>
                <a:buSzPct val="25000"/>
                <a:buFont typeface="Arial"/>
                <a:buNone/>
              </a:pPr>
              <a:r>
                <a:rPr lang="pt-BR" sz="1300" b="0" i="0" u="none" strike="noStrike" cap="none" baseline="0">
                  <a:solidFill>
                    <a:srgbClr val="FFFFFF"/>
                  </a:solidFill>
                  <a:latin typeface="Arial"/>
                  <a:ea typeface="Arial"/>
                  <a:cs typeface="Arial"/>
                  <a:sym typeface="Arial"/>
                </a:rPr>
                <a:t>....</a:t>
              </a:r>
            </a:p>
          </p:txBody>
        </p:sp>
        <p:sp>
          <p:nvSpPr>
            <p:cNvPr id="255" name="Shape 255"/>
            <p:cNvSpPr/>
            <p:nvPr/>
          </p:nvSpPr>
          <p:spPr>
            <a:xfrm>
              <a:off x="37" y="327"/>
              <a:ext cx="1064" cy="336"/>
            </a:xfrm>
            <a:prstGeom prst="roundRect">
              <a:avLst>
                <a:gd name="adj" fmla="val 35713"/>
              </a:avLst>
            </a:prstGeom>
            <a:solidFill>
              <a:srgbClr val="FF2712"/>
            </a:solidFill>
            <a:ln>
              <a:noFill/>
            </a:ln>
          </p:spPr>
          <p:txBody>
            <a:bodyPr lIns="0" tIns="0" rIns="40625"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1100" b="0" i="0" u="none" strike="noStrike" cap="none" baseline="0">
                  <a:solidFill>
                    <a:srgbClr val="FFFFFF"/>
                  </a:solidFill>
                  <a:latin typeface="Arial"/>
                  <a:ea typeface="Arial"/>
                  <a:cs typeface="Arial"/>
                  <a:sym typeface="Arial"/>
                </a:rPr>
                <a:t>Sistema</a:t>
              </a:r>
            </a:p>
            <a:p>
              <a:pPr marL="36001" marR="0" lvl="0" indent="-10601" algn="ctr" rtl="0">
                <a:lnSpc>
                  <a:spcPct val="100000"/>
                </a:lnSpc>
                <a:spcBef>
                  <a:spcPts val="0"/>
                </a:spcBef>
                <a:spcAft>
                  <a:spcPts val="0"/>
                </a:spcAft>
                <a:buClr>
                  <a:srgbClr val="FFFFFF"/>
                </a:buClr>
                <a:buSzPct val="25000"/>
                <a:buFont typeface="Arial"/>
                <a:buNone/>
              </a:pPr>
              <a:r>
                <a:rPr lang="pt-BR" sz="1100" b="0" i="0" u="none" strike="noStrike" cap="none" baseline="0">
                  <a:solidFill>
                    <a:srgbClr val="FFFFFF"/>
                  </a:solidFill>
                  <a:latin typeface="Arial"/>
                  <a:ea typeface="Arial"/>
                  <a:cs typeface="Arial"/>
                  <a:sym typeface="Arial"/>
                </a:rPr>
                <a:t>Operacional</a:t>
              </a:r>
            </a:p>
          </p:txBody>
        </p:sp>
        <p:sp>
          <p:nvSpPr>
            <p:cNvPr id="256" name="Shape 256"/>
            <p:cNvSpPr/>
            <p:nvPr/>
          </p:nvSpPr>
          <p:spPr>
            <a:xfrm>
              <a:off x="36" y="676"/>
              <a:ext cx="1065" cy="406"/>
            </a:xfrm>
            <a:prstGeom prst="roundRect">
              <a:avLst>
                <a:gd name="adj" fmla="val 29569"/>
              </a:avLst>
            </a:prstGeom>
            <a:solidFill>
              <a:srgbClr val="002D99"/>
            </a:solidFill>
            <a:ln>
              <a:noFill/>
            </a:ln>
          </p:spPr>
          <p:txBody>
            <a:bodyPr lIns="0" tIns="0" rIns="40625"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1100" b="0" i="0" u="none" strike="noStrike" cap="none" baseline="0">
                  <a:solidFill>
                    <a:srgbClr val="FFFFFF"/>
                  </a:solidFill>
                  <a:latin typeface="Arial"/>
                  <a:ea typeface="Arial"/>
                  <a:cs typeface="Arial"/>
                  <a:sym typeface="Arial"/>
                </a:rPr>
                <a:t>HW especializado de encaminhamento de pacotes</a:t>
              </a:r>
            </a:p>
          </p:txBody>
        </p:sp>
      </p:grpSp>
      <p:sp>
        <p:nvSpPr>
          <p:cNvPr id="257" name="Shape 257"/>
          <p:cNvSpPr/>
          <p:nvPr/>
        </p:nvSpPr>
        <p:spPr>
          <a:xfrm>
            <a:off x="748800" y="1128105"/>
            <a:ext cx="2171661" cy="751758"/>
          </a:xfrm>
          <a:prstGeom prst="rect">
            <a:avLst/>
          </a:prstGeom>
          <a:noFill/>
          <a:ln>
            <a:noFill/>
          </a:ln>
        </p:spPr>
        <p:txBody>
          <a:bodyPr lIns="0" tIns="0" rIns="36850" bIns="0" anchor="t" anchorCtr="0">
            <a:noAutofit/>
          </a:bodyPr>
          <a:lstStyle/>
          <a:p>
            <a:pPr marL="36001" marR="0" lvl="0" indent="-10601" algn="l" rtl="0">
              <a:lnSpc>
                <a:spcPct val="100000"/>
              </a:lnSpc>
              <a:spcBef>
                <a:spcPts val="0"/>
              </a:spcBef>
              <a:spcAft>
                <a:spcPts val="0"/>
              </a:spcAft>
              <a:buClr>
                <a:schemeClr val="dk1"/>
              </a:buClr>
              <a:buSzPct val="25000"/>
              <a:buFont typeface="Arial"/>
              <a:buNone/>
            </a:pPr>
            <a:r>
              <a:rPr lang="pt-BR" sz="1400" b="0" i="0" u="none" strike="noStrike" cap="none" baseline="0">
                <a:solidFill>
                  <a:schemeClr val="dk1"/>
                </a:solidFill>
                <a:latin typeface="Arial"/>
                <a:ea typeface="Arial"/>
                <a:cs typeface="Arial"/>
                <a:sym typeface="Arial"/>
              </a:rPr>
              <a:t>Arquitetura fechada, sem facilidades para inserção de novas funcionalidades (“ossificada”)</a:t>
            </a:r>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4" name="Shape 264"/>
          <p:cNvSpPr txBox="1">
            <a:spLocks noGrp="1"/>
          </p:cNvSpPr>
          <p:nvPr>
            <p:ph type="title"/>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Roteiro</a:t>
            </a:r>
          </a:p>
        </p:txBody>
      </p:sp>
      <p:sp>
        <p:nvSpPr>
          <p:cNvPr id="262" name="Shape 262"/>
          <p:cNvSpPr txBox="1">
            <a:spLocks noGrp="1"/>
          </p:cNvSpPr>
          <p:nvPr>
            <p:ph type="body" idx="1"/>
          </p:nvPr>
        </p:nvSpPr>
        <p:spPr>
          <a:prstGeom prst="rect">
            <a:avLst/>
          </a:prstGeom>
          <a:noFill/>
          <a:ln>
            <a:noFill/>
          </a:ln>
        </p:spPr>
        <p:txBody>
          <a:bodyPr lIns="91425" tIns="91425" rIns="91425" bIns="91425" anchor="t" anchorCtr="0">
            <a:noAutofit/>
          </a:bodyPr>
          <a:lstStyle/>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Introdução</a:t>
            </a:r>
          </a:p>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Elementos de uma rede tradicional</a:t>
            </a:r>
          </a:p>
          <a:p>
            <a:pPr marL="336004" marR="0" lvl="0" indent="-336004" algn="l" rtl="0">
              <a:lnSpc>
                <a:spcPct val="130000"/>
              </a:lnSpc>
              <a:spcBef>
                <a:spcPts val="0"/>
              </a:spcBef>
              <a:spcAft>
                <a:spcPts val="0"/>
              </a:spcAft>
              <a:buClr>
                <a:schemeClr val="dk2"/>
              </a:buClr>
              <a:buSzPct val="75000"/>
              <a:buFont typeface="Helvetica Neue"/>
              <a:buChar char="•"/>
            </a:pPr>
            <a:r>
              <a:rPr lang="pt-BR" sz="1800" b="1" i="0" u="none" strike="noStrike" cap="none" baseline="0">
                <a:solidFill>
                  <a:srgbClr val="333333"/>
                </a:solidFill>
                <a:latin typeface="Helvetica Neue"/>
                <a:ea typeface="Helvetica Neue"/>
                <a:cs typeface="Helvetica Neue"/>
                <a:sym typeface="Helvetica Neue"/>
              </a:rPr>
              <a:t>O padrão OpenFlow</a:t>
            </a:r>
          </a:p>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O princípio de Redes Definidas por Software</a:t>
            </a:r>
          </a:p>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Cenários de aplicação</a:t>
            </a:r>
          </a:p>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O controlador SDN</a:t>
            </a:r>
          </a:p>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Exemplos de controladores existentes</a:t>
            </a:r>
          </a:p>
        </p:txBody>
      </p:sp>
      <p:sp>
        <p:nvSpPr>
          <p:cNvPr id="263" name="Shape 263"/>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16</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70" name="Shape 270"/>
          <p:cNvSpPr txBox="1">
            <a:spLocks noGrp="1"/>
          </p:cNvSpPr>
          <p:nvPr>
            <p:ph type="title"/>
          </p:nvPr>
        </p:nvSpPr>
        <p:spPr>
          <a:prstGeom prst="rect">
            <a:avLst/>
          </a:prstGeom>
          <a:noFill/>
          <a:ln>
            <a:noFill/>
          </a:ln>
        </p:spPr>
        <p:txBody>
          <a:bodyPr lIns="91425" tIns="91425" rIns="1046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OpenFlow e Redes Definidas por Software (SDN)</a:t>
            </a:r>
          </a:p>
        </p:txBody>
      </p:sp>
      <p:sp>
        <p:nvSpPr>
          <p:cNvPr id="269" name="Shape 269"/>
          <p:cNvSpPr txBox="1">
            <a:spLocks noGrp="1"/>
          </p:cNvSpPr>
          <p:nvPr>
            <p:ph type="sldNum" sz="quarter" idx="12"/>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sz="1400"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17</a:t>
            </a:fld>
            <a:endParaRPr lang="pt-BR" sz="1400" b="0" i="0" u="none" strike="noStrike" cap="none" baseline="0">
              <a:solidFill>
                <a:srgbClr val="000000"/>
              </a:solidFill>
              <a:latin typeface="Arial"/>
              <a:ea typeface="Arial"/>
              <a:cs typeface="Arial"/>
              <a:sym typeface="Arial"/>
            </a:endParaRPr>
          </a:p>
        </p:txBody>
      </p:sp>
      <p:sp>
        <p:nvSpPr>
          <p:cNvPr id="271" name="Shape 271"/>
          <p:cNvSpPr txBox="1">
            <a:spLocks noGrp="1"/>
          </p:cNvSpPr>
          <p:nvPr>
            <p:ph sz="quarter" idx="1"/>
          </p:nvPr>
        </p:nvSpPr>
        <p:spPr>
          <a:xfrm>
            <a:off x="380760" y="1002137"/>
            <a:ext cx="8363400" cy="3836700"/>
          </a:xfrm>
          <a:prstGeom prst="rect">
            <a:avLst/>
          </a:prstGeom>
          <a:noFill/>
          <a:ln>
            <a:noFill/>
          </a:ln>
        </p:spPr>
        <p:txBody>
          <a:bodyPr lIns="91425" tIns="91425" rIns="91425" bIns="91425" anchor="t" anchorCtr="0">
            <a:noAutofit/>
          </a:bodyPr>
          <a:lstStyle/>
          <a:p>
            <a:pPr marR="0" lvl="0" algn="l" rtl="0">
              <a:lnSpc>
                <a:spcPct val="100000"/>
              </a:lnSpc>
              <a:spcBef>
                <a:spcPts val="0"/>
              </a:spcBef>
              <a:spcAft>
                <a:spcPts val="0"/>
              </a:spcAft>
              <a:buNone/>
            </a:pPr>
            <a:r>
              <a:rPr lang="pt-BR" sz="2000" b="0" i="0" u="none" strike="noStrike" cap="none" baseline="0" dirty="0">
                <a:solidFill>
                  <a:schemeClr val="dk2"/>
                </a:solidFill>
                <a:latin typeface="Helvetica Neue"/>
                <a:ea typeface="Helvetica Neue"/>
                <a:cs typeface="Helvetica Neue"/>
                <a:sym typeface="Helvetica Neue"/>
              </a:rPr>
              <a:t>Uma nova forma de olhar para o problema: </a:t>
            </a:r>
          </a:p>
          <a:p>
            <a:pPr marL="545144" marR="0" lvl="1" indent="-176844" algn="l" rtl="0">
              <a:lnSpc>
                <a:spcPct val="100000"/>
              </a:lnSpc>
              <a:spcBef>
                <a:spcPts val="480"/>
              </a:spcBef>
              <a:spcAft>
                <a:spcPts val="0"/>
              </a:spcAft>
              <a:buClr>
                <a:srgbClr val="000000"/>
              </a:buClr>
              <a:buSzPct val="112500"/>
              <a:buFont typeface="Times New Roman"/>
              <a:buChar char="•"/>
            </a:pPr>
            <a:r>
              <a:rPr lang="pt-BR" sz="1800" dirty="0">
                <a:solidFill>
                  <a:srgbClr val="434343"/>
                </a:solidFill>
                <a:latin typeface="Helvetica Neue"/>
                <a:ea typeface="Helvetica Neue"/>
                <a:cs typeface="Helvetica Neue"/>
                <a:sym typeface="Helvetica Neue"/>
              </a:rPr>
              <a:t> Dotar </a:t>
            </a:r>
            <a:r>
              <a:rPr lang="pt-BR" sz="1800" b="0" i="0" u="none" strike="noStrike" cap="none" baseline="0" dirty="0">
                <a:solidFill>
                  <a:srgbClr val="434343"/>
                </a:solidFill>
                <a:latin typeface="Helvetica Neue"/>
                <a:ea typeface="Helvetica Neue"/>
                <a:cs typeface="Helvetica Neue"/>
                <a:sym typeface="Helvetica Neue"/>
              </a:rPr>
              <a:t>novamente o núcleo da rede de recursos de programação</a:t>
            </a:r>
          </a:p>
          <a:p>
            <a:pPr marL="545144" marR="0" lvl="1" indent="-33969" algn="l" rtl="0">
              <a:lnSpc>
                <a:spcPct val="100000"/>
              </a:lnSpc>
              <a:spcBef>
                <a:spcPts val="480"/>
              </a:spcBef>
              <a:spcAft>
                <a:spcPts val="0"/>
              </a:spcAft>
              <a:buClr>
                <a:srgbClr val="000000"/>
              </a:buClr>
              <a:buFont typeface="Times New Roman"/>
              <a:buNone/>
            </a:pPr>
            <a:endParaRPr sz="1800" b="0" i="0" u="none" strike="noStrike" cap="none" baseline="0" dirty="0">
              <a:solidFill>
                <a:srgbClr val="434343"/>
              </a:solidFill>
              <a:latin typeface="Helvetica Neue"/>
              <a:ea typeface="Helvetica Neue"/>
              <a:cs typeface="Helvetica Neue"/>
              <a:sym typeface="Helvetica Neue"/>
            </a:endParaRPr>
          </a:p>
          <a:p>
            <a:pPr marR="0" lvl="0" algn="l" rtl="0">
              <a:lnSpc>
                <a:spcPct val="100000"/>
              </a:lnSpc>
              <a:spcBef>
                <a:spcPts val="600"/>
              </a:spcBef>
              <a:spcAft>
                <a:spcPts val="0"/>
              </a:spcAft>
              <a:buNone/>
            </a:pPr>
            <a:r>
              <a:rPr lang="pt-BR" sz="2000" b="0" i="0" u="none" strike="noStrike" cap="none" baseline="0" dirty="0">
                <a:solidFill>
                  <a:schemeClr val="dk2"/>
                </a:solidFill>
                <a:latin typeface="Helvetica Neue"/>
                <a:ea typeface="Helvetica Neue"/>
                <a:cs typeface="Helvetica Neue"/>
                <a:sym typeface="Helvetica Neue"/>
              </a:rPr>
              <a:t>Origens:</a:t>
            </a:r>
          </a:p>
          <a:p>
            <a:pPr marL="545144" marR="0" lvl="1" indent="-176844" algn="l" rtl="0">
              <a:lnSpc>
                <a:spcPct val="100000"/>
              </a:lnSpc>
              <a:spcBef>
                <a:spcPts val="480"/>
              </a:spcBef>
              <a:spcAft>
                <a:spcPts val="0"/>
              </a:spcAft>
              <a:buClr>
                <a:srgbClr val="000000"/>
              </a:buClr>
              <a:buSzPct val="125000"/>
              <a:buFont typeface="Times New Roman"/>
              <a:buChar char="•"/>
            </a:pPr>
            <a:r>
              <a:rPr lang="pt-BR" sz="1800" b="0" i="0" u="none" strike="noStrike" cap="none" baseline="0" dirty="0">
                <a:solidFill>
                  <a:srgbClr val="434343"/>
                </a:solidFill>
                <a:latin typeface="Helvetica Neue"/>
                <a:ea typeface="Helvetica Neue"/>
                <a:cs typeface="Helvetica Neue"/>
                <a:sym typeface="Helvetica Neue"/>
              </a:rPr>
              <a:t>Sane (2006), </a:t>
            </a:r>
            <a:r>
              <a:rPr lang="pt-BR" sz="1800" b="0" i="0" u="none" strike="noStrike" cap="none" baseline="0" dirty="0" err="1">
                <a:solidFill>
                  <a:srgbClr val="434343"/>
                </a:solidFill>
                <a:latin typeface="Helvetica Neue"/>
                <a:ea typeface="Helvetica Neue"/>
                <a:cs typeface="Helvetica Neue"/>
                <a:sym typeface="Helvetica Neue"/>
              </a:rPr>
              <a:t>Ethane</a:t>
            </a:r>
            <a:r>
              <a:rPr lang="pt-BR" sz="1800" b="0" i="0" u="none" strike="noStrike" cap="none" baseline="0" dirty="0">
                <a:solidFill>
                  <a:srgbClr val="434343"/>
                </a:solidFill>
                <a:latin typeface="Helvetica Neue"/>
                <a:ea typeface="Helvetica Neue"/>
                <a:cs typeface="Helvetica Neue"/>
                <a:sym typeface="Helvetica Neue"/>
              </a:rPr>
              <a:t> (2007): controle centralizado de regras de firewall  distribuídas em uma rede corporativa</a:t>
            </a:r>
          </a:p>
          <a:p>
            <a:pPr marL="174857" marR="0" lvl="0" indent="-16106" algn="l" rtl="0">
              <a:lnSpc>
                <a:spcPct val="100000"/>
              </a:lnSpc>
              <a:spcBef>
                <a:spcPts val="600"/>
              </a:spcBef>
              <a:spcAft>
                <a:spcPts val="0"/>
              </a:spcAft>
              <a:buClr>
                <a:srgbClr val="000000"/>
              </a:buClr>
              <a:buFont typeface="Times New Roman"/>
              <a:buNone/>
            </a:pPr>
            <a:endParaRPr sz="2000" b="0" i="0" u="none" strike="noStrike" cap="none" baseline="0" dirty="0">
              <a:solidFill>
                <a:schemeClr val="dk2"/>
              </a:solidFill>
              <a:latin typeface="Helvetica Neue"/>
              <a:ea typeface="Helvetica Neue"/>
              <a:cs typeface="Helvetica Neue"/>
              <a:sym typeface="Helvetica Neue"/>
            </a:endParaRPr>
          </a:p>
          <a:p>
            <a:pPr marL="545144" marR="0" lvl="1" indent="-176844" algn="l" rtl="0">
              <a:lnSpc>
                <a:spcPct val="100000"/>
              </a:lnSpc>
              <a:spcBef>
                <a:spcPts val="480"/>
              </a:spcBef>
              <a:spcAft>
                <a:spcPts val="0"/>
              </a:spcAft>
              <a:buClr>
                <a:srgbClr val="000000"/>
              </a:buClr>
              <a:buSzPct val="125000"/>
              <a:buFont typeface="Times New Roman"/>
              <a:buChar char="•"/>
            </a:pPr>
            <a:r>
              <a:rPr lang="pt-BR" sz="1800" b="0" i="0" u="none" strike="noStrike" cap="none" baseline="0" dirty="0" err="1">
                <a:solidFill>
                  <a:srgbClr val="434343"/>
                </a:solidFill>
                <a:latin typeface="Helvetica Neue"/>
                <a:ea typeface="Helvetica Neue"/>
                <a:cs typeface="Helvetica Neue"/>
                <a:sym typeface="Helvetica Neue"/>
              </a:rPr>
              <a:t>OpenFlow</a:t>
            </a:r>
            <a:r>
              <a:rPr lang="pt-BR" sz="1800" b="0" i="0" u="none" strike="noStrike" cap="none" baseline="0" dirty="0">
                <a:solidFill>
                  <a:srgbClr val="434343"/>
                </a:solidFill>
                <a:latin typeface="Helvetica Neue"/>
                <a:ea typeface="Helvetica Neue"/>
                <a:cs typeface="Helvetica Neue"/>
                <a:sym typeface="Helvetica Neue"/>
              </a:rPr>
              <a:t> (2008): extensão do princípio dos trabalhos anteriores como uma forma de se programar os elementos de comutação da rede</a:t>
            </a:r>
          </a:p>
        </p:txBody>
      </p:sp>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p:nvPr>
        </p:nvSpPr>
        <p:spPr>
          <a:prstGeom prst="rect">
            <a:avLst/>
          </a:prstGeom>
          <a:noFill/>
          <a:ln>
            <a:noFill/>
          </a:ln>
        </p:spPr>
        <p:txBody>
          <a:bodyPr lIns="91425" tIns="91425" rIns="117175" bIns="91425" anchor="ctr" anchorCtr="0">
            <a:noAutofit/>
          </a:bodyPr>
          <a:lstStyle/>
          <a:p>
            <a:pPr marL="311045" marR="0" lvl="0" indent="-311045"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Organização de um comutador (</a:t>
            </a:r>
            <a:r>
              <a:rPr lang="pt-BR" sz="1700" b="1" i="1" u="none" strike="noStrike" cap="none" baseline="0">
                <a:solidFill>
                  <a:schemeClr val="lt1"/>
                </a:solidFill>
                <a:latin typeface="Arial"/>
                <a:ea typeface="Arial"/>
                <a:cs typeface="Arial"/>
                <a:sym typeface="Arial"/>
              </a:rPr>
              <a:t>switch</a:t>
            </a:r>
            <a:r>
              <a:rPr lang="pt-BR" sz="1700" b="1" i="0" u="none" strike="noStrike" cap="none" baseline="0">
                <a:solidFill>
                  <a:schemeClr val="lt1"/>
                </a:solidFill>
                <a:latin typeface="Arial"/>
                <a:ea typeface="Arial"/>
                <a:cs typeface="Arial"/>
                <a:sym typeface="Arial"/>
              </a:rPr>
              <a:t>) OpenFlow</a:t>
            </a:r>
          </a:p>
        </p:txBody>
      </p:sp>
      <p:sp>
        <p:nvSpPr>
          <p:cNvPr id="277" name="Shape 277"/>
          <p:cNvSpPr txBox="1">
            <a:spLocks noGrp="1"/>
          </p:cNvSpPr>
          <p:nvPr>
            <p:ph type="sldNum" sz="quarter" idx="12"/>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sz="1400"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18</a:t>
            </a:fld>
            <a:endParaRPr lang="pt-BR" sz="1400" b="0" i="0" u="none" strike="noStrike" cap="none" baseline="0">
              <a:solidFill>
                <a:srgbClr val="000000"/>
              </a:solidFill>
              <a:latin typeface="Arial"/>
              <a:ea typeface="Arial"/>
              <a:cs typeface="Arial"/>
              <a:sym typeface="Arial"/>
            </a:endParaRPr>
          </a:p>
        </p:txBody>
      </p:sp>
      <p:pic>
        <p:nvPicPr>
          <p:cNvPr id="278" name="Shape 278"/>
          <p:cNvPicPr preferRelativeResize="0"/>
          <p:nvPr/>
        </p:nvPicPr>
        <p:blipFill rotWithShape="1">
          <a:blip r:embed="rId3">
            <a:alphaModFix/>
          </a:blip>
          <a:srcRect/>
          <a:stretch/>
        </p:blipFill>
        <p:spPr>
          <a:xfrm>
            <a:off x="4754880" y="3462635"/>
            <a:ext cx="4043400" cy="1244399"/>
          </a:xfrm>
          <a:prstGeom prst="rect">
            <a:avLst/>
          </a:prstGeom>
          <a:noFill/>
          <a:ln>
            <a:noFill/>
          </a:ln>
        </p:spPr>
      </p:pic>
      <p:sp>
        <p:nvSpPr>
          <p:cNvPr id="279" name="Shape 279"/>
          <p:cNvSpPr/>
          <p:nvPr/>
        </p:nvSpPr>
        <p:spPr>
          <a:xfrm>
            <a:off x="4769280" y="3540403"/>
            <a:ext cx="2810999" cy="406199"/>
          </a:xfrm>
          <a:prstGeom prst="roundRect">
            <a:avLst>
              <a:gd name="adj" fmla="val 50000"/>
            </a:avLst>
          </a:prstGeom>
          <a:solidFill>
            <a:srgbClr val="808080"/>
          </a:solidFill>
          <a:ln>
            <a:noFill/>
          </a:ln>
        </p:spPr>
        <p:txBody>
          <a:bodyPr lIns="0" tIns="0" rIns="36850" bIns="0" anchor="ctr" anchorCtr="0">
            <a:noAutofit/>
          </a:bodyPr>
          <a:lstStyle/>
          <a:p>
            <a:pPr marL="36001" marR="0" lvl="0" indent="-10601" algn="l" rtl="0">
              <a:lnSpc>
                <a:spcPct val="100000"/>
              </a:lnSpc>
              <a:spcBef>
                <a:spcPts val="0"/>
              </a:spcBef>
              <a:spcAft>
                <a:spcPts val="0"/>
              </a:spcAft>
              <a:buClr>
                <a:srgbClr val="FFFFFF"/>
              </a:buClr>
              <a:buSzPct val="25000"/>
              <a:buFont typeface="Arial"/>
              <a:buNone/>
            </a:pPr>
            <a:r>
              <a:rPr lang="pt-BR" sz="2400" b="0" i="0" u="none" strike="noStrike" cap="none" baseline="0">
                <a:solidFill>
                  <a:srgbClr val="FFFFFF"/>
                </a:solidFill>
                <a:latin typeface="Arial"/>
                <a:ea typeface="Arial"/>
                <a:cs typeface="Arial"/>
                <a:sym typeface="Arial"/>
              </a:rPr>
              <a:t>OpenFlow Switch</a:t>
            </a:r>
          </a:p>
        </p:txBody>
      </p:sp>
      <p:sp>
        <p:nvSpPr>
          <p:cNvPr id="280" name="Shape 280"/>
          <p:cNvSpPr/>
          <p:nvPr/>
        </p:nvSpPr>
        <p:spPr>
          <a:xfrm>
            <a:off x="299519" y="3479917"/>
            <a:ext cx="3985800" cy="1201200"/>
          </a:xfrm>
          <a:prstGeom prst="roundRect">
            <a:avLst>
              <a:gd name="adj" fmla="val 10787"/>
            </a:avLst>
          </a:prstGeom>
          <a:solidFill>
            <a:srgbClr val="002D99"/>
          </a:solidFill>
          <a:ln w="63500" cap="flat" cmpd="sng">
            <a:solidFill>
              <a:srgbClr val="84DDFD"/>
            </a:solidFill>
            <a:prstDash val="solid"/>
            <a:round/>
            <a:headEnd type="none" w="med" len="med"/>
            <a:tailEnd type="none" w="med" len="med"/>
          </a:ln>
        </p:spPr>
        <p:txBody>
          <a:bodyPr lIns="0" tIns="0" rIns="36850" bIns="0" anchor="ctr" anchorCtr="0">
            <a:noAutofit/>
          </a:bodyPr>
          <a:lstStyle/>
          <a:p>
            <a:pPr marL="36001" marR="0" lvl="0" indent="-10601" algn="ctr" rtl="0">
              <a:lnSpc>
                <a:spcPct val="100000"/>
              </a:lnSpc>
              <a:spcBef>
                <a:spcPts val="0"/>
              </a:spcBef>
              <a:spcAft>
                <a:spcPts val="0"/>
              </a:spcAft>
              <a:buClr>
                <a:srgbClr val="CDCDCD"/>
              </a:buClr>
              <a:buSzPct val="25000"/>
              <a:buFont typeface="Arial"/>
              <a:buNone/>
            </a:pPr>
            <a:r>
              <a:rPr lang="pt-BR" sz="2400" b="0" i="0" u="none" strike="noStrike" cap="none" baseline="0">
                <a:solidFill>
                  <a:srgbClr val="CDCDCD"/>
                </a:solidFill>
                <a:latin typeface="Arial"/>
                <a:ea typeface="Arial"/>
                <a:cs typeface="Arial"/>
                <a:sym typeface="Arial"/>
              </a:rPr>
              <a:t>HW simplificado de encaminhamento de pacotes</a:t>
            </a:r>
          </a:p>
        </p:txBody>
      </p:sp>
      <p:sp>
        <p:nvSpPr>
          <p:cNvPr id="281" name="Shape 281"/>
          <p:cNvSpPr/>
          <p:nvPr/>
        </p:nvSpPr>
        <p:spPr>
          <a:xfrm>
            <a:off x="4331519" y="3868758"/>
            <a:ext cx="414599" cy="423300"/>
          </a:xfrm>
          <a:prstGeom prst="rect">
            <a:avLst/>
          </a:prstGeom>
          <a:noFill/>
          <a:ln>
            <a:noFill/>
          </a:ln>
        </p:spPr>
        <p:txBody>
          <a:bodyPr lIns="0" tIns="0" rIns="36850" bIns="0" anchor="t" anchorCtr="0">
            <a:noAutofit/>
          </a:bodyPr>
          <a:lstStyle/>
          <a:p>
            <a:pPr marL="36001" marR="0" lvl="0" indent="-10601" algn="l" rtl="0">
              <a:lnSpc>
                <a:spcPct val="100000"/>
              </a:lnSpc>
              <a:spcBef>
                <a:spcPts val="0"/>
              </a:spcBef>
              <a:spcAft>
                <a:spcPts val="0"/>
              </a:spcAft>
              <a:buClr>
                <a:schemeClr val="dk1"/>
              </a:buClr>
              <a:buSzPct val="25000"/>
              <a:buFont typeface="Arial"/>
              <a:buNone/>
            </a:pPr>
            <a:r>
              <a:rPr lang="pt-BR" sz="3300" b="0" i="0" u="none" strike="noStrike" cap="none" baseline="0">
                <a:solidFill>
                  <a:schemeClr val="dk1"/>
                </a:solidFill>
                <a:latin typeface="Arial"/>
                <a:ea typeface="Arial"/>
                <a:cs typeface="Arial"/>
                <a:sym typeface="Arial"/>
              </a:rPr>
              <a:t>=</a:t>
            </a:r>
          </a:p>
        </p:txBody>
      </p:sp>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prstGeom prst="rect">
            <a:avLst/>
          </a:prstGeom>
          <a:noFill/>
          <a:ln>
            <a:noFill/>
          </a:ln>
        </p:spPr>
        <p:txBody>
          <a:bodyPr lIns="91425" tIns="91425" rIns="11717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Organização de um comutador (switch) OpenFlow</a:t>
            </a:r>
          </a:p>
        </p:txBody>
      </p:sp>
      <p:sp>
        <p:nvSpPr>
          <p:cNvPr id="287" name="Shape 287"/>
          <p:cNvSpPr txBox="1">
            <a:spLocks noGrp="1"/>
          </p:cNvSpPr>
          <p:nvPr>
            <p:ph type="body" idx="1"/>
          </p:nvPr>
        </p:nvSpPr>
        <p:spPr>
          <a:prstGeom prst="rect">
            <a:avLst/>
          </a:prstGeom>
          <a:noFill/>
          <a:ln>
            <a:noFill/>
          </a:ln>
        </p:spPr>
        <p:txBody>
          <a:bodyPr lIns="91425" tIns="91425" rIns="91425" bIns="91425" anchor="t" anchorCtr="0">
            <a:noAutofit/>
          </a:bodyPr>
          <a:lstStyle/>
          <a:p>
            <a:pPr marL="0" marR="0" lvl="1" indent="0" algn="l" rtl="0">
              <a:lnSpc>
                <a:spcPct val="110000"/>
              </a:lnSpc>
              <a:spcBef>
                <a:spcPts val="0"/>
              </a:spcBef>
              <a:spcAft>
                <a:spcPts val="0"/>
              </a:spcAft>
              <a:buClr>
                <a:srgbClr val="000000"/>
              </a:buClr>
              <a:buSzPct val="25000"/>
              <a:buFont typeface="Helvetica Neue"/>
              <a:buNone/>
            </a:pPr>
            <a:r>
              <a:rPr lang="pt-BR" sz="1800" b="1" i="0" u="none" strike="noStrike" cap="none" baseline="0">
                <a:solidFill>
                  <a:srgbClr val="434343"/>
                </a:solidFill>
                <a:latin typeface="Helvetica Neue"/>
                <a:ea typeface="Helvetica Neue"/>
                <a:cs typeface="Helvetica Neue"/>
                <a:sym typeface="Helvetica Neue"/>
              </a:rPr>
              <a:t>Plano de dados</a:t>
            </a:r>
            <a:r>
              <a:rPr lang="pt-BR" sz="1800" b="0" i="0" u="none" strike="noStrike" cap="none" baseline="0">
                <a:solidFill>
                  <a:srgbClr val="434343"/>
                </a:solidFill>
                <a:latin typeface="Helvetica Neue"/>
                <a:ea typeface="Helvetica Neue"/>
                <a:cs typeface="Helvetica Neue"/>
                <a:sym typeface="Helvetica Neue"/>
              </a:rPr>
              <a:t>: o caminho de cada pacote</a:t>
            </a:r>
          </a:p>
          <a:p>
            <a:pPr marL="285750" marR="0" lvl="1" indent="-285750" algn="l" rtl="0">
              <a:lnSpc>
                <a:spcPct val="110000"/>
              </a:lnSpc>
              <a:spcBef>
                <a:spcPts val="0"/>
              </a:spcBef>
              <a:spcAft>
                <a:spcPts val="0"/>
              </a:spcAft>
              <a:buClr>
                <a:srgbClr val="000000"/>
              </a:buClr>
              <a:buSzPct val="125000"/>
              <a:buFont typeface="Arial"/>
              <a:buChar char="•"/>
            </a:pPr>
            <a:r>
              <a:rPr lang="pt-BR" sz="1800" b="0" i="0" u="none" strike="noStrike" cap="none" baseline="0">
                <a:solidFill>
                  <a:srgbClr val="434343"/>
                </a:solidFill>
                <a:latin typeface="Helvetica Neue"/>
                <a:ea typeface="Helvetica Neue"/>
                <a:cs typeface="Helvetica Neue"/>
                <a:sym typeface="Helvetica Neue"/>
              </a:rPr>
              <a:t>pacote chega</a:t>
            </a:r>
          </a:p>
          <a:p>
            <a:pPr marL="285750" marR="0" lvl="1" indent="-285750" algn="l" rtl="0">
              <a:lnSpc>
                <a:spcPct val="110000"/>
              </a:lnSpc>
              <a:spcBef>
                <a:spcPts val="0"/>
              </a:spcBef>
              <a:spcAft>
                <a:spcPts val="0"/>
              </a:spcAft>
              <a:buClr>
                <a:srgbClr val="000000"/>
              </a:buClr>
              <a:buSzPct val="125000"/>
              <a:buFont typeface="Arial"/>
              <a:buChar char="•"/>
            </a:pPr>
            <a:r>
              <a:rPr lang="pt-BR" sz="1800" b="0" i="0" u="none" strike="noStrike" cap="none" baseline="0">
                <a:solidFill>
                  <a:srgbClr val="434343"/>
                </a:solidFill>
                <a:latin typeface="Helvetica Neue"/>
                <a:ea typeface="Helvetica Neue"/>
                <a:cs typeface="Helvetica Neue"/>
                <a:sym typeface="Helvetica Neue"/>
              </a:rPr>
              <a:t>tabela de encaminhamento é consultada – e atualizada</a:t>
            </a:r>
          </a:p>
          <a:p>
            <a:pPr marL="285750" marR="0" lvl="1" indent="-285750" algn="l" rtl="0">
              <a:lnSpc>
                <a:spcPct val="110000"/>
              </a:lnSpc>
              <a:spcBef>
                <a:spcPts val="0"/>
              </a:spcBef>
              <a:spcAft>
                <a:spcPts val="0"/>
              </a:spcAft>
              <a:buClr>
                <a:srgbClr val="000000"/>
              </a:buClr>
              <a:buSzPct val="125000"/>
              <a:buFont typeface="Arial"/>
              <a:buChar char="•"/>
            </a:pPr>
            <a:r>
              <a:rPr lang="pt-BR" sz="1800" b="0" i="0" u="none" strike="noStrike" cap="none" baseline="0">
                <a:solidFill>
                  <a:srgbClr val="434343"/>
                </a:solidFill>
                <a:latin typeface="Helvetica Neue"/>
                <a:ea typeface="Helvetica Neue"/>
                <a:cs typeface="Helvetica Neue"/>
                <a:sym typeface="Helvetica Neue"/>
              </a:rPr>
              <a:t>tabela determina como o pacote deve ser tratado</a:t>
            </a:r>
          </a:p>
          <a:p>
            <a:pPr marL="0" marR="0" lvl="1" indent="0" algn="l" rtl="0">
              <a:lnSpc>
                <a:spcPct val="130000"/>
              </a:lnSpc>
              <a:spcBef>
                <a:spcPts val="1200"/>
              </a:spcBef>
              <a:spcAft>
                <a:spcPts val="1200"/>
              </a:spcAft>
              <a:buClr>
                <a:srgbClr val="000000"/>
              </a:buClr>
              <a:buSzPct val="25000"/>
              <a:buFont typeface="Helvetica Neue"/>
              <a:buNone/>
            </a:pPr>
            <a:r>
              <a:rPr lang="pt-BR" sz="1800" b="1" i="0" u="none" strike="noStrike" cap="none" baseline="0">
                <a:solidFill>
                  <a:srgbClr val="434343"/>
                </a:solidFill>
                <a:latin typeface="Helvetica Neue"/>
                <a:ea typeface="Helvetica Neue"/>
                <a:cs typeface="Helvetica Neue"/>
                <a:sym typeface="Helvetica Neue"/>
              </a:rPr>
              <a:t>Plano de controle</a:t>
            </a:r>
            <a:r>
              <a:rPr lang="pt-BR" sz="1800" b="0" i="0" u="none" strike="noStrike" cap="none" baseline="0">
                <a:solidFill>
                  <a:srgbClr val="434343"/>
                </a:solidFill>
                <a:latin typeface="Helvetica Neue"/>
                <a:ea typeface="Helvetica Neue"/>
                <a:cs typeface="Helvetica Neue"/>
                <a:sym typeface="Helvetica Neue"/>
              </a:rPr>
              <a:t>: só dá acesso à tabela de encaminhamento</a:t>
            </a:r>
          </a:p>
        </p:txBody>
      </p:sp>
      <p:sp>
        <p:nvSpPr>
          <p:cNvPr id="288" name="Shape 288"/>
          <p:cNvSpPr txBox="1">
            <a:spLocks noGrp="1"/>
          </p:cNvSpPr>
          <p:nvPr>
            <p:ph type="sldNum" idx="12"/>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sz="1400"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19</a:t>
            </a:fld>
            <a:endParaRPr lang="pt-BR" sz="1400" b="0" i="0" u="none" strike="noStrike" cap="none" baseline="0">
              <a:solidFill>
                <a:srgbClr val="000000"/>
              </a:solidFill>
              <a:latin typeface="Arial"/>
              <a:ea typeface="Arial"/>
              <a:cs typeface="Arial"/>
              <a:sym typeface="Arial"/>
            </a:endParaRPr>
          </a:p>
        </p:txBody>
      </p:sp>
      <p:pic>
        <p:nvPicPr>
          <p:cNvPr id="289" name="Shape 289"/>
          <p:cNvPicPr preferRelativeResize="0"/>
          <p:nvPr/>
        </p:nvPicPr>
        <p:blipFill rotWithShape="1">
          <a:blip r:embed="rId3">
            <a:alphaModFix/>
          </a:blip>
          <a:srcRect/>
          <a:stretch/>
        </p:blipFill>
        <p:spPr>
          <a:xfrm>
            <a:off x="4754880" y="3538835"/>
            <a:ext cx="4043400" cy="1244399"/>
          </a:xfrm>
          <a:prstGeom prst="rect">
            <a:avLst/>
          </a:prstGeom>
          <a:noFill/>
          <a:ln>
            <a:noFill/>
          </a:ln>
        </p:spPr>
      </p:pic>
      <p:sp>
        <p:nvSpPr>
          <p:cNvPr id="290" name="Shape 290"/>
          <p:cNvSpPr/>
          <p:nvPr/>
        </p:nvSpPr>
        <p:spPr>
          <a:xfrm>
            <a:off x="4769280" y="3538835"/>
            <a:ext cx="4031999" cy="1235700"/>
          </a:xfrm>
          <a:prstGeom prst="roundRect">
            <a:avLst>
              <a:gd name="adj" fmla="val 18370"/>
            </a:avLst>
          </a:prstGeom>
          <a:solidFill>
            <a:srgbClr val="808080"/>
          </a:solidFill>
          <a:ln w="9525" cap="flat" cmpd="sng">
            <a:solidFill>
              <a:schemeClr val="dk1"/>
            </a:solidFill>
            <a:prstDash val="solid"/>
            <a:round/>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291" name="Shape 291"/>
          <p:cNvSpPr/>
          <p:nvPr/>
        </p:nvSpPr>
        <p:spPr>
          <a:xfrm>
            <a:off x="6854400" y="3607962"/>
            <a:ext cx="1820100" cy="501299"/>
          </a:xfrm>
          <a:prstGeom prst="roundRect">
            <a:avLst>
              <a:gd name="adj" fmla="val 25861"/>
            </a:avLst>
          </a:prstGeom>
          <a:solidFill>
            <a:srgbClr val="84DDFD"/>
          </a:solidFill>
          <a:ln w="9525" cap="flat" cmpd="sng">
            <a:solidFill>
              <a:schemeClr val="dk1"/>
            </a:solidFill>
            <a:prstDash val="solid"/>
            <a:round/>
            <a:headEnd type="none" w="med" len="med"/>
            <a:tailEnd type="none" w="med" len="med"/>
          </a:ln>
        </p:spPr>
        <p:txBody>
          <a:bodyPr lIns="0" tIns="0" rIns="36850" bIns="0" anchor="ctr" anchorCtr="0">
            <a:noAutofit/>
          </a:bodyPr>
          <a:lstStyle/>
          <a:p>
            <a:pPr marL="36001" marR="0" lvl="0" indent="-10601" algn="ctr" rtl="0">
              <a:lnSpc>
                <a:spcPct val="100000"/>
              </a:lnSpc>
              <a:spcBef>
                <a:spcPts val="0"/>
              </a:spcBef>
              <a:spcAft>
                <a:spcPts val="0"/>
              </a:spcAft>
              <a:buClr>
                <a:schemeClr val="dk1"/>
              </a:buClr>
              <a:buSzPct val="25000"/>
              <a:buFont typeface="Arial"/>
              <a:buNone/>
            </a:pPr>
            <a:r>
              <a:rPr lang="pt-BR" sz="1400" b="0" i="0" u="none" strike="noStrike" cap="none" baseline="0">
                <a:solidFill>
                  <a:schemeClr val="dk1"/>
                </a:solidFill>
                <a:latin typeface="Arial"/>
                <a:ea typeface="Arial"/>
                <a:cs typeface="Arial"/>
                <a:sym typeface="Arial"/>
              </a:rPr>
              <a:t>Plano de controle</a:t>
            </a:r>
          </a:p>
        </p:txBody>
      </p:sp>
      <p:sp>
        <p:nvSpPr>
          <p:cNvPr id="292" name="Shape 292"/>
          <p:cNvSpPr/>
          <p:nvPr/>
        </p:nvSpPr>
        <p:spPr>
          <a:xfrm>
            <a:off x="4896000" y="3607962"/>
            <a:ext cx="1820100" cy="501299"/>
          </a:xfrm>
          <a:prstGeom prst="roundRect">
            <a:avLst>
              <a:gd name="adj" fmla="val 25861"/>
            </a:avLst>
          </a:prstGeom>
          <a:solidFill>
            <a:srgbClr val="84DDFD"/>
          </a:solidFill>
          <a:ln w="9525" cap="flat" cmpd="sng">
            <a:solidFill>
              <a:schemeClr val="dk1"/>
            </a:solidFill>
            <a:prstDash val="solid"/>
            <a:round/>
            <a:headEnd type="none" w="med" len="med"/>
            <a:tailEnd type="none" w="med" len="med"/>
          </a:ln>
        </p:spPr>
        <p:txBody>
          <a:bodyPr lIns="0" tIns="0" rIns="36850" bIns="0" anchor="ctr" anchorCtr="0">
            <a:noAutofit/>
          </a:bodyPr>
          <a:lstStyle/>
          <a:p>
            <a:pPr marL="36001" marR="0" lvl="0" indent="-10601" algn="ctr" rtl="0">
              <a:lnSpc>
                <a:spcPct val="100000"/>
              </a:lnSpc>
              <a:spcBef>
                <a:spcPts val="0"/>
              </a:spcBef>
              <a:spcAft>
                <a:spcPts val="0"/>
              </a:spcAft>
              <a:buClr>
                <a:schemeClr val="dk1"/>
              </a:buClr>
              <a:buSzPct val="25000"/>
              <a:buFont typeface="Arial"/>
              <a:buNone/>
            </a:pPr>
            <a:r>
              <a:rPr lang="pt-BR" sz="1400" b="0" i="0" u="none" strike="noStrike" cap="none" baseline="0">
                <a:solidFill>
                  <a:schemeClr val="dk1"/>
                </a:solidFill>
                <a:latin typeface="Arial"/>
                <a:ea typeface="Arial"/>
                <a:cs typeface="Arial"/>
                <a:sym typeface="Arial"/>
              </a:rPr>
              <a:t>OpenFlow</a:t>
            </a:r>
          </a:p>
        </p:txBody>
      </p:sp>
      <p:sp>
        <p:nvSpPr>
          <p:cNvPr id="293" name="Shape 293"/>
          <p:cNvSpPr/>
          <p:nvPr/>
        </p:nvSpPr>
        <p:spPr>
          <a:xfrm>
            <a:off x="4884480" y="4178262"/>
            <a:ext cx="3801599" cy="501299"/>
          </a:xfrm>
          <a:prstGeom prst="roundRect">
            <a:avLst>
              <a:gd name="adj" fmla="val 25861"/>
            </a:avLst>
          </a:prstGeom>
          <a:solidFill>
            <a:srgbClr val="84DDFD"/>
          </a:solidFill>
          <a:ln w="9525" cap="flat" cmpd="sng">
            <a:solidFill>
              <a:schemeClr val="dk1"/>
            </a:solidFill>
            <a:prstDash val="solid"/>
            <a:round/>
            <a:headEnd type="none" w="med" len="med"/>
            <a:tailEnd type="none" w="med" len="med"/>
          </a:ln>
        </p:spPr>
        <p:txBody>
          <a:bodyPr lIns="0" tIns="0" rIns="36850" bIns="0" anchor="ctr" anchorCtr="0">
            <a:noAutofit/>
          </a:bodyPr>
          <a:lstStyle/>
          <a:p>
            <a:pPr marL="36001" marR="0" lvl="0" indent="-10601" algn="ctr" rtl="0">
              <a:lnSpc>
                <a:spcPct val="100000"/>
              </a:lnSpc>
              <a:spcBef>
                <a:spcPts val="0"/>
              </a:spcBef>
              <a:spcAft>
                <a:spcPts val="0"/>
              </a:spcAft>
              <a:buClr>
                <a:schemeClr val="dk1"/>
              </a:buClr>
              <a:buSzPct val="25000"/>
              <a:buFont typeface="Arial"/>
              <a:buNone/>
            </a:pPr>
            <a:r>
              <a:rPr lang="pt-BR" sz="1400" b="0" i="0" u="none" strike="noStrike" cap="none" baseline="0">
                <a:solidFill>
                  <a:schemeClr val="dk1"/>
                </a:solidFill>
                <a:latin typeface="Arial"/>
                <a:ea typeface="Arial"/>
                <a:cs typeface="Arial"/>
                <a:sym typeface="Arial"/>
              </a:rPr>
              <a:t>Plano de dados otimizado</a:t>
            </a:r>
          </a:p>
        </p:txBody>
      </p:sp>
      <p:graphicFrame>
        <p:nvGraphicFramePr>
          <p:cNvPr id="294" name="Shape 294"/>
          <p:cNvGraphicFramePr/>
          <p:nvPr/>
        </p:nvGraphicFramePr>
        <p:xfrm>
          <a:off x="7892202" y="3989201"/>
          <a:ext cx="728050" cy="642360"/>
        </p:xfrm>
        <a:graphic>
          <a:graphicData uri="http://schemas.openxmlformats.org/drawingml/2006/table">
            <a:tbl>
              <a:tblPr>
                <a:noFill/>
                <a:tableStyleId>{DF385249-11B0-4373-86BB-C71B0B0230AB}</a:tableStyleId>
              </a:tblPr>
              <a:tblGrid>
                <a:gridCol w="364025"/>
                <a:gridCol w="364025"/>
              </a:tblGrid>
              <a:tr h="119250">
                <a:tc>
                  <a:txBody>
                    <a:bodyPr/>
                    <a:lstStyle/>
                    <a:p>
                      <a:pPr marL="0" marR="0" lvl="0" indent="0" algn="ctr" rtl="0">
                        <a:lnSpc>
                          <a:spcPct val="100000"/>
                        </a:lnSpc>
                        <a:spcBef>
                          <a:spcPts val="0"/>
                        </a:spcBef>
                        <a:spcAft>
                          <a:spcPts val="0"/>
                        </a:spcAft>
                        <a:buClr>
                          <a:srgbClr val="000000"/>
                        </a:buClr>
                        <a:buFont typeface="Arial"/>
                        <a:buNone/>
                      </a:pPr>
                      <a:endParaRPr sz="600" b="0" i="0" u="none" strike="noStrike" cap="none" baseline="0">
                        <a:solidFill>
                          <a:schemeClr val="dk1"/>
                        </a:solidFill>
                        <a:latin typeface="Arial"/>
                        <a:ea typeface="Arial"/>
                        <a:cs typeface="Arial"/>
                        <a:sym typeface="Arial"/>
                      </a:endParaRPr>
                    </a:p>
                  </a:txBody>
                  <a:tcPr marL="46075" marR="46075" marT="34575" marB="34575">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0000">
                        <a:alpha val="24705"/>
                      </a:srgbClr>
                    </a:solidFill>
                  </a:tcPr>
                </a:tc>
                <a:tc>
                  <a:txBody>
                    <a:bodyPr/>
                    <a:lstStyle/>
                    <a:p>
                      <a:pPr marL="0" marR="0" lvl="0" indent="0" algn="ctr" rtl="0">
                        <a:lnSpc>
                          <a:spcPct val="100000"/>
                        </a:lnSpc>
                        <a:spcBef>
                          <a:spcPts val="0"/>
                        </a:spcBef>
                        <a:spcAft>
                          <a:spcPts val="0"/>
                        </a:spcAft>
                        <a:buClr>
                          <a:srgbClr val="000000"/>
                        </a:buClr>
                        <a:buFont typeface="Arial"/>
                        <a:buNone/>
                      </a:pPr>
                      <a:endParaRPr sz="600" b="0" i="0" u="none" strike="noStrike" cap="none" baseline="0">
                        <a:solidFill>
                          <a:schemeClr val="dk1"/>
                        </a:solidFill>
                        <a:latin typeface="Arial"/>
                        <a:ea typeface="Arial"/>
                        <a:cs typeface="Arial"/>
                        <a:sym typeface="Arial"/>
                      </a:endParaRPr>
                    </a:p>
                  </a:txBody>
                  <a:tcPr marL="46075" marR="46075" marT="34575" marB="34575">
                    <a:lnL w="12700"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0000">
                        <a:alpha val="24705"/>
                      </a:srgbClr>
                    </a:solidFill>
                  </a:tcPr>
                </a:tc>
              </a:tr>
              <a:tr h="119250">
                <a:tc>
                  <a:txBody>
                    <a:bodyPr/>
                    <a:lstStyle/>
                    <a:p>
                      <a:pPr marL="0" marR="0" lvl="0" indent="0" algn="l" rtl="0">
                        <a:lnSpc>
                          <a:spcPct val="100000"/>
                        </a:lnSpc>
                        <a:spcBef>
                          <a:spcPts val="0"/>
                        </a:spcBef>
                        <a:spcAft>
                          <a:spcPts val="0"/>
                        </a:spcAft>
                        <a:buClr>
                          <a:srgbClr val="000000"/>
                        </a:buClr>
                        <a:buFont typeface="Arial"/>
                        <a:buNone/>
                      </a:pPr>
                      <a:endParaRPr sz="600" b="0" i="0" u="none" strike="noStrike" cap="none" baseline="0">
                        <a:solidFill>
                          <a:schemeClr val="dk1"/>
                        </a:solidFill>
                        <a:latin typeface="Arial"/>
                        <a:ea typeface="Arial"/>
                        <a:cs typeface="Arial"/>
                        <a:sym typeface="Arial"/>
                      </a:endParaRPr>
                    </a:p>
                  </a:txBody>
                  <a:tcPr marL="46075" marR="46075" marT="34575" marB="34575">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rgbClr val="000000"/>
                        </a:buClr>
                        <a:buFont typeface="Arial"/>
                        <a:buNone/>
                      </a:pPr>
                      <a:endParaRPr sz="600" b="0" i="0" u="none" strike="noStrike" cap="none" baseline="0">
                        <a:solidFill>
                          <a:schemeClr val="dk1"/>
                        </a:solidFill>
                        <a:latin typeface="Arial"/>
                        <a:ea typeface="Arial"/>
                        <a:cs typeface="Arial"/>
                        <a:sym typeface="Arial"/>
                      </a:endParaRPr>
                    </a:p>
                  </a:txBody>
                  <a:tcPr marL="46075" marR="46075" marT="34575" marB="34575">
                    <a:lnL w="12700"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FFFF"/>
                    </a:solidFill>
                  </a:tcPr>
                </a:tc>
              </a:tr>
              <a:tr h="119250">
                <a:tc>
                  <a:txBody>
                    <a:bodyPr/>
                    <a:lstStyle/>
                    <a:p>
                      <a:pPr marL="0" marR="0" lvl="0" indent="0" algn="l" rtl="0">
                        <a:lnSpc>
                          <a:spcPct val="100000"/>
                        </a:lnSpc>
                        <a:spcBef>
                          <a:spcPts val="0"/>
                        </a:spcBef>
                        <a:spcAft>
                          <a:spcPts val="0"/>
                        </a:spcAft>
                        <a:buClr>
                          <a:srgbClr val="000000"/>
                        </a:buClr>
                        <a:buFont typeface="Arial"/>
                        <a:buNone/>
                      </a:pPr>
                      <a:endParaRPr sz="600" b="0" i="0" u="none" strike="noStrike" cap="none" baseline="0">
                        <a:solidFill>
                          <a:schemeClr val="dk1"/>
                        </a:solidFill>
                        <a:latin typeface="Arial"/>
                        <a:ea typeface="Arial"/>
                        <a:cs typeface="Arial"/>
                        <a:sym typeface="Arial"/>
                      </a:endParaRPr>
                    </a:p>
                  </a:txBody>
                  <a:tcPr marL="46075" marR="46075" marT="34575" marB="34575">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rgbClr val="000000"/>
                        </a:buClr>
                        <a:buFont typeface="Arial"/>
                        <a:buNone/>
                      </a:pPr>
                      <a:endParaRPr sz="600" b="0" i="0" u="none" strike="noStrike" cap="none" baseline="0">
                        <a:solidFill>
                          <a:schemeClr val="dk1"/>
                        </a:solidFill>
                        <a:latin typeface="Arial"/>
                        <a:ea typeface="Arial"/>
                        <a:cs typeface="Arial"/>
                        <a:sym typeface="Arial"/>
                      </a:endParaRPr>
                    </a:p>
                  </a:txBody>
                  <a:tcPr marL="46075" marR="46075" marT="34575" marB="34575">
                    <a:lnL w="12700"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FFFF"/>
                    </a:solidFill>
                  </a:tcPr>
                </a:tc>
              </a:tr>
              <a:tr h="119250">
                <a:tc>
                  <a:txBody>
                    <a:bodyPr/>
                    <a:lstStyle/>
                    <a:p>
                      <a:pPr marL="0" marR="0" lvl="0" indent="0" algn="l" rtl="0">
                        <a:lnSpc>
                          <a:spcPct val="100000"/>
                        </a:lnSpc>
                        <a:spcBef>
                          <a:spcPts val="0"/>
                        </a:spcBef>
                        <a:spcAft>
                          <a:spcPts val="0"/>
                        </a:spcAft>
                        <a:buClr>
                          <a:srgbClr val="000000"/>
                        </a:buClr>
                        <a:buFont typeface="Arial"/>
                        <a:buNone/>
                      </a:pPr>
                      <a:endParaRPr sz="600" b="0" i="0" u="none" strike="noStrike" cap="none" baseline="0">
                        <a:solidFill>
                          <a:schemeClr val="dk1"/>
                        </a:solidFill>
                        <a:latin typeface="Arial"/>
                        <a:ea typeface="Arial"/>
                        <a:cs typeface="Arial"/>
                        <a:sym typeface="Arial"/>
                      </a:endParaRPr>
                    </a:p>
                  </a:txBody>
                  <a:tcPr marL="46075" marR="46075" marT="34575" marB="34575">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rgbClr val="000000"/>
                        </a:buClr>
                        <a:buFont typeface="Arial"/>
                        <a:buNone/>
                      </a:pPr>
                      <a:endParaRPr sz="600" b="0" i="0" u="none" strike="noStrike" cap="none" baseline="0">
                        <a:solidFill>
                          <a:schemeClr val="dk1"/>
                        </a:solidFill>
                        <a:latin typeface="Arial"/>
                        <a:ea typeface="Arial"/>
                        <a:cs typeface="Arial"/>
                        <a:sym typeface="Arial"/>
                      </a:endParaRPr>
                    </a:p>
                  </a:txBody>
                  <a:tcPr marL="46075" marR="46075" marT="34575" marB="34575">
                    <a:lnL w="12700"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FFFF"/>
                    </a:solidFill>
                  </a:tcPr>
                </a:tc>
              </a:tr>
            </a:tbl>
          </a:graphicData>
        </a:graphic>
      </p:graphicFrame>
      <p:sp>
        <p:nvSpPr>
          <p:cNvPr id="295" name="Shape 295"/>
          <p:cNvSpPr/>
          <p:nvPr/>
        </p:nvSpPr>
        <p:spPr>
          <a:xfrm>
            <a:off x="2304000" y="3538835"/>
            <a:ext cx="1474499" cy="630899"/>
          </a:xfrm>
          <a:prstGeom prst="roundRect">
            <a:avLst>
              <a:gd name="adj" fmla="val 20546"/>
            </a:avLst>
          </a:prstGeom>
          <a:solidFill>
            <a:srgbClr val="00FFFF"/>
          </a:solidFill>
          <a:ln w="50800" cap="flat" cmpd="sng">
            <a:solidFill>
              <a:srgbClr val="676767"/>
            </a:solidFill>
            <a:prstDash val="solid"/>
            <a:round/>
            <a:headEnd type="none" w="med" len="med"/>
            <a:tailEnd type="none" w="med" len="med"/>
          </a:ln>
        </p:spPr>
        <p:txBody>
          <a:bodyPr lIns="0" tIns="0" rIns="36850" bIns="0" anchor="ctr" anchorCtr="0">
            <a:noAutofit/>
          </a:bodyPr>
          <a:lstStyle/>
          <a:p>
            <a:pPr marL="36001" marR="0" lvl="0" indent="-10601" algn="ctr" rtl="0">
              <a:lnSpc>
                <a:spcPct val="100000"/>
              </a:lnSpc>
              <a:spcBef>
                <a:spcPts val="0"/>
              </a:spcBef>
              <a:spcAft>
                <a:spcPts val="0"/>
              </a:spcAft>
              <a:buClr>
                <a:schemeClr val="dk1"/>
              </a:buClr>
              <a:buSzPct val="25000"/>
              <a:buFont typeface="Arial"/>
              <a:buNone/>
            </a:pPr>
            <a:r>
              <a:rPr lang="pt-BR" sz="1400" b="0" i="0" u="none" strike="noStrike" cap="none" baseline="0">
                <a:solidFill>
                  <a:schemeClr val="dk1"/>
                </a:solidFill>
                <a:latin typeface="Arial"/>
                <a:ea typeface="Arial"/>
                <a:cs typeface="Arial"/>
                <a:sym typeface="Arial"/>
              </a:rPr>
              <a:t>Controlador OpenFlow</a:t>
            </a:r>
          </a:p>
        </p:txBody>
      </p:sp>
      <p:sp>
        <p:nvSpPr>
          <p:cNvPr id="296" name="Shape 296"/>
          <p:cNvSpPr/>
          <p:nvPr/>
        </p:nvSpPr>
        <p:spPr>
          <a:xfrm rot="-12533">
            <a:off x="3790105" y="3651123"/>
            <a:ext cx="1152007" cy="406202"/>
          </a:xfrm>
          <a:prstGeom prst="leftRightArrow">
            <a:avLst>
              <a:gd name="adj1" fmla="val 35194"/>
              <a:gd name="adj2" fmla="val 50286"/>
            </a:avLst>
          </a:prstGeom>
          <a:solidFill>
            <a:srgbClr val="FDA531"/>
          </a:solidFill>
          <a:ln w="9525" cap="flat" cmpd="sng">
            <a:solidFill>
              <a:schemeClr val="dk1"/>
            </a:solidFill>
            <a:prstDash val="solid"/>
            <a:round/>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sldNum" sz="quarter"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2</a:t>
            </a:fld>
            <a:endParaRPr lang="pt-BR" b="0" i="0" u="none" strike="noStrike" cap="none" baseline="0">
              <a:solidFill>
                <a:srgbClr val="000000"/>
              </a:solidFill>
              <a:latin typeface="Arial"/>
              <a:ea typeface="Arial"/>
              <a:cs typeface="Arial"/>
              <a:sym typeface="Arial"/>
            </a:endParaRPr>
          </a:p>
        </p:txBody>
      </p:sp>
      <p:grpSp>
        <p:nvGrpSpPr>
          <p:cNvPr id="58" name="Shape 58"/>
          <p:cNvGrpSpPr/>
          <p:nvPr/>
        </p:nvGrpSpPr>
        <p:grpSpPr>
          <a:xfrm>
            <a:off x="1166485" y="727321"/>
            <a:ext cx="6811125" cy="3108763"/>
            <a:chOff x="-127000" y="-88900"/>
            <a:chExt cx="7508681" cy="4569023"/>
          </a:xfrm>
        </p:grpSpPr>
        <p:pic>
          <p:nvPicPr>
            <p:cNvPr id="59" name="Shape 59"/>
            <p:cNvPicPr preferRelativeResize="0"/>
            <p:nvPr/>
          </p:nvPicPr>
          <p:blipFill rotWithShape="1">
            <a:blip r:embed="rId3">
              <a:alphaModFix/>
            </a:blip>
            <a:srcRect/>
            <a:stretch/>
          </p:blipFill>
          <p:spPr>
            <a:xfrm>
              <a:off x="0" y="0"/>
              <a:ext cx="7254682" cy="4238824"/>
            </a:xfrm>
            <a:prstGeom prst="rect">
              <a:avLst/>
            </a:prstGeom>
            <a:noFill/>
            <a:ln>
              <a:noFill/>
            </a:ln>
          </p:spPr>
        </p:pic>
        <p:pic>
          <p:nvPicPr>
            <p:cNvPr id="60" name="Shape 60"/>
            <p:cNvPicPr preferRelativeResize="0"/>
            <p:nvPr/>
          </p:nvPicPr>
          <p:blipFill rotWithShape="1">
            <a:blip r:embed="rId4">
              <a:alphaModFix/>
            </a:blip>
            <a:srcRect/>
            <a:stretch/>
          </p:blipFill>
          <p:spPr>
            <a:xfrm>
              <a:off x="-127000" y="-88900"/>
              <a:ext cx="7508681" cy="4569023"/>
            </a:xfrm>
            <a:prstGeom prst="rect">
              <a:avLst/>
            </a:prstGeom>
            <a:noFill/>
            <a:ln>
              <a:noFill/>
            </a:ln>
          </p:spPr>
        </p:pic>
      </p:grpSp>
      <p:grpSp>
        <p:nvGrpSpPr>
          <p:cNvPr id="61" name="Shape 61"/>
          <p:cNvGrpSpPr/>
          <p:nvPr/>
        </p:nvGrpSpPr>
        <p:grpSpPr>
          <a:xfrm>
            <a:off x="1746583" y="3399617"/>
            <a:ext cx="1828924" cy="1380233"/>
            <a:chOff x="0" y="0"/>
            <a:chExt cx="2016232" cy="2028562"/>
          </a:xfrm>
        </p:grpSpPr>
        <p:sp>
          <p:nvSpPr>
            <p:cNvPr id="62" name="Shape 62"/>
            <p:cNvSpPr/>
            <p:nvPr/>
          </p:nvSpPr>
          <p:spPr>
            <a:xfrm>
              <a:off x="0" y="0"/>
              <a:ext cx="1270000" cy="469802"/>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25400" cap="flat" cmpd="sng">
              <a:solidFill>
                <a:srgbClr val="85888D"/>
              </a:solidFill>
              <a:prstDash val="solid"/>
              <a:miter/>
              <a:headEnd type="none" w="med" len="med"/>
              <a:tailEnd type="none" w="med" len="med"/>
            </a:ln>
          </p:spPr>
          <p:txBody>
            <a:bodyPr lIns="50800" tIns="50800" rIns="50800" bIns="508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63" name="Shape 63"/>
            <p:cNvSpPr/>
            <p:nvPr/>
          </p:nvSpPr>
          <p:spPr>
            <a:xfrm>
              <a:off x="52917" y="1380187"/>
              <a:ext cx="1963314" cy="648374"/>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pt-BR" sz="2200" b="0" i="0" u="none" strike="noStrike" cap="none" baseline="0">
                  <a:solidFill>
                    <a:srgbClr val="000000"/>
                  </a:solidFill>
                  <a:latin typeface="Arial"/>
                  <a:ea typeface="Arial"/>
                  <a:cs typeface="Arial"/>
                  <a:sym typeface="Arial"/>
                </a:rPr>
                <a:t>July 23, </a:t>
              </a:r>
              <a:r>
                <a:rPr lang="pt-BR" sz="2200" b="1" i="0" u="none" strike="noStrike" cap="none" baseline="0">
                  <a:solidFill>
                    <a:srgbClr val="000000"/>
                  </a:solidFill>
                  <a:latin typeface="Arial"/>
                  <a:ea typeface="Arial"/>
                  <a:cs typeface="Arial"/>
                  <a:sym typeface="Arial"/>
                </a:rPr>
                <a:t>2012</a:t>
              </a:r>
            </a:p>
          </p:txBody>
        </p:sp>
        <p:cxnSp>
          <p:nvCxnSpPr>
            <p:cNvPr id="64" name="Shape 64"/>
            <p:cNvCxnSpPr/>
            <p:nvPr/>
          </p:nvCxnSpPr>
          <p:spPr>
            <a:xfrm flipH="1">
              <a:off x="28685" y="252103"/>
              <a:ext cx="0" cy="1360006"/>
            </a:xfrm>
            <a:prstGeom prst="straightConnector1">
              <a:avLst/>
            </a:prstGeom>
            <a:noFill/>
            <a:ln w="38100" cap="rnd" cmpd="sng">
              <a:solidFill>
                <a:srgbClr val="000000"/>
              </a:solidFill>
              <a:prstDash val="dashDot"/>
              <a:miter/>
              <a:headEnd type="none" w="med" len="med"/>
              <a:tailEnd type="none" w="med" len="med"/>
            </a:ln>
          </p:spPr>
        </p:cxnSp>
        <p:cxnSp>
          <p:nvCxnSpPr>
            <p:cNvPr id="65" name="Shape 65"/>
            <p:cNvCxnSpPr/>
            <p:nvPr/>
          </p:nvCxnSpPr>
          <p:spPr>
            <a:xfrm>
              <a:off x="1212845" y="125103"/>
              <a:ext cx="738563" cy="1360006"/>
            </a:xfrm>
            <a:prstGeom prst="straightConnector1">
              <a:avLst/>
            </a:prstGeom>
            <a:noFill/>
            <a:ln w="38100" cap="rnd" cmpd="sng">
              <a:solidFill>
                <a:srgbClr val="000000"/>
              </a:solidFill>
              <a:prstDash val="dashDot"/>
              <a:miter/>
              <a:headEnd type="none" w="med" len="med"/>
              <a:tailEnd type="none" w="med" len="med"/>
            </a:ln>
          </p:spPr>
        </p:cxn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p:tgtEl>
                                          <p:spTgt spid="58"/>
                                        </p:tgtEl>
                                        <p:attrNameLst>
                                          <p:attrName>ppt_w</p:attrName>
                                        </p:attrNameLst>
                                      </p:cBhvr>
                                      <p:tavLst>
                                        <p:tav tm="0">
                                          <p:val>
                                            <p:strVal val="0"/>
                                          </p:val>
                                        </p:tav>
                                        <p:tav tm="100000">
                                          <p:val>
                                            <p:strVal val="#ppt_w"/>
                                          </p:val>
                                        </p:tav>
                                      </p:tavLst>
                                    </p:anim>
                                    <p:anim calcmode="lin" valueType="num">
                                      <p:cBhvr additive="base">
                                        <p:cTn id="8" dur="500"/>
                                        <p:tgtEl>
                                          <p:spTgt spid="5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a:spLocks noGrp="1"/>
          </p:cNvSpPr>
          <p:nvPr>
            <p:ph type="title"/>
          </p:nvPr>
        </p:nvSpPr>
        <p:spPr>
          <a:prstGeom prst="rect">
            <a:avLst/>
          </a:prstGeom>
          <a:noFill/>
          <a:ln>
            <a:noFill/>
          </a:ln>
        </p:spPr>
        <p:txBody>
          <a:bodyPr lIns="91425" tIns="91425" rIns="11717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OpenFlow</a:t>
            </a:r>
          </a:p>
        </p:txBody>
      </p:sp>
      <p:sp>
        <p:nvSpPr>
          <p:cNvPr id="302" name="Shape 302"/>
          <p:cNvSpPr txBox="1">
            <a:spLocks noGrp="1"/>
          </p:cNvSpPr>
          <p:nvPr>
            <p:ph type="body" idx="1"/>
          </p:nvPr>
        </p:nvSpPr>
        <p:spPr>
          <a:prstGeom prst="rect">
            <a:avLst/>
          </a:prstGeom>
          <a:noFill/>
          <a:ln>
            <a:noFill/>
          </a:ln>
        </p:spPr>
        <p:txBody>
          <a:bodyPr lIns="91425" tIns="91425" rIns="91425" bIns="91425" anchor="t" anchorCtr="0">
            <a:noAutofit/>
          </a:bodyPr>
          <a:lstStyle/>
          <a:p>
            <a:pPr marL="0" marR="0" lvl="1" indent="0" algn="l" rtl="0">
              <a:lnSpc>
                <a:spcPct val="110000"/>
              </a:lnSpc>
              <a:spcBef>
                <a:spcPts val="0"/>
              </a:spcBef>
              <a:spcAft>
                <a:spcPts val="0"/>
              </a:spcAft>
              <a:buClr>
                <a:srgbClr val="000000"/>
              </a:buClr>
              <a:buSzPct val="25000"/>
              <a:buFont typeface="Helvetica Neue"/>
              <a:buNone/>
            </a:pPr>
            <a:r>
              <a:rPr lang="pt-BR" sz="1800" b="0" i="0" u="none" strike="noStrike" cap="none" baseline="0">
                <a:solidFill>
                  <a:srgbClr val="434343"/>
                </a:solidFill>
                <a:latin typeface="Helvetica Neue"/>
                <a:ea typeface="Helvetica Neue"/>
                <a:cs typeface="Helvetica Neue"/>
                <a:sym typeface="Helvetica Neue"/>
              </a:rPr>
              <a:t>O padrão OpenFlow define:</a:t>
            </a:r>
          </a:p>
          <a:p>
            <a:pPr marL="285750" marR="0" lvl="1" indent="-285750" algn="l" rtl="0">
              <a:lnSpc>
                <a:spcPct val="110000"/>
              </a:lnSpc>
              <a:spcBef>
                <a:spcPts val="0"/>
              </a:spcBef>
              <a:spcAft>
                <a:spcPts val="0"/>
              </a:spcAft>
              <a:buClr>
                <a:srgbClr val="000000"/>
              </a:buClr>
              <a:buSzPct val="125000"/>
              <a:buFont typeface="Arial"/>
              <a:buChar char="•"/>
            </a:pPr>
            <a:r>
              <a:rPr lang="pt-BR" sz="1800" b="0" i="0" u="none" strike="noStrike" cap="none" baseline="0">
                <a:solidFill>
                  <a:srgbClr val="434343"/>
                </a:solidFill>
                <a:latin typeface="Helvetica Neue"/>
                <a:ea typeface="Helvetica Neue"/>
                <a:cs typeface="Helvetica Neue"/>
                <a:sym typeface="Helvetica Neue"/>
              </a:rPr>
              <a:t>Protocolo de comunicação entre controlador e switch (TCP/TLS)</a:t>
            </a:r>
          </a:p>
          <a:p>
            <a:pPr marL="285750" marR="0" lvl="1" indent="-285750" algn="l" rtl="0">
              <a:lnSpc>
                <a:spcPct val="110000"/>
              </a:lnSpc>
              <a:spcBef>
                <a:spcPts val="0"/>
              </a:spcBef>
              <a:spcAft>
                <a:spcPts val="0"/>
              </a:spcAft>
              <a:buClr>
                <a:srgbClr val="000000"/>
              </a:buClr>
              <a:buSzPct val="125000"/>
              <a:buFont typeface="Arial"/>
              <a:buChar char="•"/>
            </a:pPr>
            <a:r>
              <a:rPr lang="pt-BR" sz="1800" b="0" i="0" u="none" strike="noStrike" cap="none" baseline="0">
                <a:solidFill>
                  <a:srgbClr val="434343"/>
                </a:solidFill>
                <a:latin typeface="Helvetica Neue"/>
                <a:ea typeface="Helvetica Neue"/>
                <a:cs typeface="Helvetica Neue"/>
                <a:sym typeface="Helvetica Neue"/>
              </a:rPr>
              <a:t>Formato das entradas da tabela de encaminhamento</a:t>
            </a:r>
          </a:p>
        </p:txBody>
      </p:sp>
      <p:sp>
        <p:nvSpPr>
          <p:cNvPr id="303" name="Shape 303"/>
          <p:cNvSpPr txBox="1">
            <a:spLocks noGrp="1"/>
          </p:cNvSpPr>
          <p:nvPr>
            <p:ph type="sldNum" idx="12"/>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sz="1400"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20</a:t>
            </a:fld>
            <a:endParaRPr lang="pt-BR" sz="1400"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prstGeom prst="rect">
            <a:avLst/>
          </a:prstGeom>
          <a:noFill/>
          <a:ln>
            <a:noFill/>
          </a:ln>
        </p:spPr>
        <p:txBody>
          <a:bodyPr lIns="91425" tIns="91425" rIns="117175" bIns="91425" anchor="ctr" anchorCtr="0">
            <a:noAutofit/>
          </a:bodyPr>
          <a:lstStyle/>
          <a:p>
            <a:pPr marL="311045" marR="0" lvl="0" indent="-311045"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OpenFlow: entradas da tabela de encaminhamento</a:t>
            </a:r>
          </a:p>
        </p:txBody>
      </p:sp>
      <p:sp>
        <p:nvSpPr>
          <p:cNvPr id="309" name="Shape 309"/>
          <p:cNvSpPr txBox="1">
            <a:spLocks noGrp="1"/>
          </p:cNvSpPr>
          <p:nvPr>
            <p:ph type="body" idx="1"/>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1000"/>
              </a:spcAft>
              <a:buClr>
                <a:schemeClr val="dk2"/>
              </a:buClr>
              <a:buSzPct val="25000"/>
              <a:buFont typeface="Helvetica Neue"/>
              <a:buNone/>
            </a:pPr>
            <a:r>
              <a:rPr lang="pt-BR" sz="2000" b="0" i="0" u="none" strike="noStrike" cap="none" baseline="0">
                <a:solidFill>
                  <a:schemeClr val="dk2"/>
                </a:solidFill>
                <a:latin typeface="Helvetica Neue"/>
                <a:ea typeface="Helvetica Neue"/>
                <a:cs typeface="Helvetica Neue"/>
                <a:sym typeface="Helvetica Neue"/>
              </a:rPr>
              <a:t>Entradas na tabela de encaminhamento possuem </a:t>
            </a:r>
            <a:r>
              <a:rPr lang="pt-BR" sz="2000" b="1" i="0" u="none" strike="noStrike" cap="none" baseline="0">
                <a:solidFill>
                  <a:schemeClr val="dk2"/>
                </a:solidFill>
                <a:latin typeface="Helvetica Neue"/>
                <a:ea typeface="Helvetica Neue"/>
                <a:cs typeface="Helvetica Neue"/>
                <a:sym typeface="Helvetica Neue"/>
              </a:rPr>
              <a:t>três</a:t>
            </a:r>
            <a:r>
              <a:rPr lang="pt-BR" sz="2000" b="0" i="0" u="none" strike="noStrike" cap="none" baseline="0">
                <a:solidFill>
                  <a:schemeClr val="dk2"/>
                </a:solidFill>
                <a:latin typeface="Helvetica Neue"/>
                <a:ea typeface="Helvetica Neue"/>
                <a:cs typeface="Helvetica Neue"/>
                <a:sym typeface="Helvetica Neue"/>
              </a:rPr>
              <a:t> partes:</a:t>
            </a:r>
          </a:p>
          <a:p>
            <a:pPr marL="914400" marR="0" lvl="0" indent="-527050" algn="l" rtl="0">
              <a:lnSpc>
                <a:spcPct val="100000"/>
              </a:lnSpc>
              <a:spcBef>
                <a:spcPts val="0"/>
              </a:spcBef>
              <a:spcAft>
                <a:spcPts val="1000"/>
              </a:spcAft>
              <a:buClr>
                <a:schemeClr val="dk2"/>
              </a:buClr>
              <a:buSzPct val="100000"/>
              <a:buAutoNum type="arabicPeriod"/>
            </a:pPr>
            <a:r>
              <a:rPr lang="pt-BR" sz="2000" b="1" i="0" u="none" strike="noStrike" cap="none" baseline="0">
                <a:solidFill>
                  <a:schemeClr val="dk2"/>
                </a:solidFill>
                <a:latin typeface="Helvetica Neue"/>
                <a:ea typeface="Helvetica Neue"/>
                <a:cs typeface="Helvetica Neue"/>
                <a:sym typeface="Helvetica Neue"/>
              </a:rPr>
              <a:t>Regras</a:t>
            </a:r>
            <a:r>
              <a:rPr lang="pt-BR" sz="2000" b="0" i="0" u="none" strike="noStrike" cap="none" baseline="0">
                <a:solidFill>
                  <a:schemeClr val="dk2"/>
                </a:solidFill>
                <a:latin typeface="Helvetica Neue"/>
                <a:ea typeface="Helvetica Neue"/>
                <a:cs typeface="Helvetica Neue"/>
                <a:sym typeface="Helvetica Neue"/>
              </a:rPr>
              <a:t>: padrões para identificar fluxos</a:t>
            </a:r>
          </a:p>
          <a:p>
            <a:pPr marL="914400" marR="0" lvl="0" indent="-527050" algn="l" rtl="0">
              <a:lnSpc>
                <a:spcPct val="100000"/>
              </a:lnSpc>
              <a:spcBef>
                <a:spcPts val="0"/>
              </a:spcBef>
              <a:spcAft>
                <a:spcPts val="1000"/>
              </a:spcAft>
              <a:buClr>
                <a:schemeClr val="dk2"/>
              </a:buClr>
              <a:buSzPct val="100000"/>
              <a:buAutoNum type="arabicPeriod"/>
            </a:pPr>
            <a:r>
              <a:rPr lang="pt-BR" sz="2000" b="1" i="0" u="none" strike="noStrike" cap="none" baseline="0">
                <a:solidFill>
                  <a:schemeClr val="dk2"/>
                </a:solidFill>
                <a:latin typeface="Helvetica Neue"/>
                <a:ea typeface="Helvetica Neue"/>
                <a:cs typeface="Helvetica Neue"/>
                <a:sym typeface="Helvetica Neue"/>
              </a:rPr>
              <a:t>Ações</a:t>
            </a:r>
            <a:r>
              <a:rPr lang="pt-BR" sz="2000" b="0" i="0" u="none" strike="noStrike" cap="none" baseline="0">
                <a:solidFill>
                  <a:schemeClr val="dk2"/>
                </a:solidFill>
                <a:latin typeface="Helvetica Neue"/>
                <a:ea typeface="Helvetica Neue"/>
                <a:cs typeface="Helvetica Neue"/>
                <a:sym typeface="Helvetica Neue"/>
              </a:rPr>
              <a:t>: o que fazer para cada pacote do fluxo</a:t>
            </a:r>
          </a:p>
          <a:p>
            <a:pPr marL="914400" marR="0" lvl="0" indent="-527050" algn="l" rtl="0">
              <a:lnSpc>
                <a:spcPct val="100000"/>
              </a:lnSpc>
              <a:spcBef>
                <a:spcPts val="0"/>
              </a:spcBef>
              <a:spcAft>
                <a:spcPts val="1000"/>
              </a:spcAft>
              <a:buClr>
                <a:schemeClr val="dk2"/>
              </a:buClr>
              <a:buSzPct val="100000"/>
              <a:buAutoNum type="arabicPeriod"/>
            </a:pPr>
            <a:r>
              <a:rPr lang="pt-BR" sz="2000" b="1" i="0" u="none" strike="noStrike" cap="none" baseline="0">
                <a:solidFill>
                  <a:schemeClr val="dk2"/>
                </a:solidFill>
                <a:latin typeface="Helvetica Neue"/>
                <a:ea typeface="Helvetica Neue"/>
                <a:cs typeface="Helvetica Neue"/>
                <a:sym typeface="Helvetica Neue"/>
              </a:rPr>
              <a:t>Estatísticas</a:t>
            </a:r>
            <a:r>
              <a:rPr lang="pt-BR" sz="2000" b="0" i="0" u="none" strike="noStrike" cap="none" baseline="0">
                <a:solidFill>
                  <a:schemeClr val="dk2"/>
                </a:solidFill>
                <a:latin typeface="Helvetica Neue"/>
                <a:ea typeface="Helvetica Neue"/>
                <a:cs typeface="Helvetica Neue"/>
                <a:sym typeface="Helvetica Neue"/>
              </a:rPr>
              <a:t>: contadores de bytes e pacotes do fluxo</a:t>
            </a:r>
          </a:p>
          <a:p>
            <a:pPr marL="342900" marR="0" lvl="2" indent="-292893" algn="l" rtl="0">
              <a:lnSpc>
                <a:spcPct val="100000"/>
              </a:lnSpc>
              <a:spcBef>
                <a:spcPts val="0"/>
              </a:spcBef>
              <a:spcAft>
                <a:spcPts val="0"/>
              </a:spcAft>
              <a:buClr>
                <a:srgbClr val="666666"/>
              </a:buClr>
              <a:buFont typeface="Arial"/>
              <a:buNone/>
            </a:pPr>
            <a:endParaRPr sz="1400" b="0" i="0" u="none" strike="noStrike" cap="none" baseline="0">
              <a:solidFill>
                <a:srgbClr val="666666"/>
              </a:solidFill>
              <a:latin typeface="Helvetica Neue"/>
              <a:ea typeface="Helvetica Neue"/>
              <a:cs typeface="Helvetica Neue"/>
              <a:sym typeface="Helvetica Neue"/>
            </a:endParaRPr>
          </a:p>
          <a:p>
            <a:pPr marL="311045" marR="0" lvl="0" indent="-311045" algn="l" rtl="0">
              <a:lnSpc>
                <a:spcPct val="100000"/>
              </a:lnSpc>
              <a:spcBef>
                <a:spcPts val="0"/>
              </a:spcBef>
              <a:spcAft>
                <a:spcPts val="0"/>
              </a:spcAft>
              <a:buClr>
                <a:schemeClr val="dk2"/>
              </a:buClr>
              <a:buFont typeface="Helvetica Neue"/>
              <a:buNone/>
            </a:pPr>
            <a:endParaRPr sz="2000" b="0" i="0" u="none" strike="noStrike" cap="none" baseline="0">
              <a:solidFill>
                <a:schemeClr val="dk2"/>
              </a:solidFill>
              <a:latin typeface="Helvetica Neue"/>
              <a:ea typeface="Helvetica Neue"/>
              <a:cs typeface="Helvetica Neue"/>
              <a:sym typeface="Helvetica Neue"/>
            </a:endParaRPr>
          </a:p>
          <a:p>
            <a:pPr lvl="0" rtl="0">
              <a:spcBef>
                <a:spcPts val="0"/>
              </a:spcBef>
              <a:buClr>
                <a:srgbClr val="000000"/>
              </a:buClr>
              <a:buSzPct val="25000"/>
              <a:buFont typeface="Helvetica Neue"/>
              <a:buNone/>
            </a:pPr>
            <a:r>
              <a:rPr lang="pt-BR" baseline="0"/>
              <a:t>Caso não haja uma regra definida para um tipo de pacote (um fluxo), envia o pacote para o controlador</a:t>
            </a:r>
          </a:p>
        </p:txBody>
      </p:sp>
      <p:sp>
        <p:nvSpPr>
          <p:cNvPr id="310" name="Shape 310"/>
          <p:cNvSpPr txBox="1">
            <a:spLocks noGrp="1"/>
          </p:cNvSpPr>
          <p:nvPr>
            <p:ph type="sldNum" idx="12"/>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sz="1400"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21</a:t>
            </a:fld>
            <a:endParaRPr lang="pt-BR" sz="1400"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prstGeom prst="rect">
            <a:avLst/>
          </a:prstGeom>
          <a:noFill/>
          <a:ln>
            <a:noFill/>
          </a:ln>
        </p:spPr>
        <p:txBody>
          <a:bodyPr lIns="91425" tIns="91425" rIns="117175" bIns="91425" anchor="ctr" anchorCtr="0">
            <a:noAutofit/>
          </a:bodyPr>
          <a:lstStyle/>
          <a:p>
            <a:pPr marL="311045" marR="0" lvl="0" indent="-311045"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OpenFlow: entradas da tabela de encaminhamento</a:t>
            </a:r>
          </a:p>
        </p:txBody>
      </p:sp>
      <p:sp>
        <p:nvSpPr>
          <p:cNvPr id="316" name="Shape 316"/>
          <p:cNvSpPr txBox="1">
            <a:spLocks noGrp="1"/>
          </p:cNvSpPr>
          <p:nvPr>
            <p:ph type="sldNum" sz="quarter" idx="12"/>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sz="1400"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22</a:t>
            </a:fld>
            <a:endParaRPr lang="pt-BR" sz="1400" b="0" i="0" u="none" strike="noStrike" cap="none" baseline="0">
              <a:solidFill>
                <a:srgbClr val="000000"/>
              </a:solidFill>
              <a:latin typeface="Arial"/>
              <a:ea typeface="Arial"/>
              <a:cs typeface="Arial"/>
              <a:sym typeface="Arial"/>
            </a:endParaRPr>
          </a:p>
        </p:txBody>
      </p:sp>
      <p:pic>
        <p:nvPicPr>
          <p:cNvPr id="317" name="Shape 317"/>
          <p:cNvPicPr preferRelativeResize="0"/>
          <p:nvPr/>
        </p:nvPicPr>
        <p:blipFill rotWithShape="1">
          <a:blip r:embed="rId3">
            <a:alphaModFix/>
          </a:blip>
          <a:srcRect/>
          <a:stretch/>
        </p:blipFill>
        <p:spPr>
          <a:xfrm>
            <a:off x="837809" y="946129"/>
            <a:ext cx="7960319" cy="2969103"/>
          </a:xfrm>
          <a:prstGeom prst="rect">
            <a:avLst/>
          </a:prstGeom>
          <a:noFill/>
          <a:ln>
            <a:noFill/>
          </a:ln>
        </p:spPr>
      </p:pic>
      <p:sp>
        <p:nvSpPr>
          <p:cNvPr id="318" name="Shape 318"/>
          <p:cNvSpPr txBox="1"/>
          <p:nvPr/>
        </p:nvSpPr>
        <p:spPr>
          <a:xfrm>
            <a:off x="7222142" y="3975364"/>
            <a:ext cx="1421958" cy="343684"/>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spcAft>
                <a:spcPts val="0"/>
              </a:spcAft>
              <a:buClr>
                <a:srgbClr val="000000"/>
              </a:buClr>
              <a:buSzPct val="25000"/>
              <a:buFont typeface="Arial"/>
              <a:buNone/>
            </a:pPr>
            <a:r>
              <a:rPr lang="pt-BR" sz="1400" b="0" i="0" u="none" strike="noStrike" cap="none" baseline="0">
                <a:solidFill>
                  <a:srgbClr val="000000"/>
                </a:solidFill>
                <a:latin typeface="Arial"/>
                <a:ea typeface="Arial"/>
                <a:cs typeface="Arial"/>
                <a:sym typeface="Arial"/>
              </a:rPr>
              <a:t>(OpenFlow 1.1)</a:t>
            </a:r>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title"/>
          </p:nvPr>
        </p:nvSpPr>
        <p:spPr>
          <a:prstGeom prst="rect">
            <a:avLst/>
          </a:prstGeom>
          <a:noFill/>
          <a:ln>
            <a:noFill/>
          </a:ln>
        </p:spPr>
        <p:txBody>
          <a:bodyPr lIns="91425" tIns="91425" rIns="11717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OpenFlow: entradas da tabela de encaminhamento</a:t>
            </a:r>
          </a:p>
        </p:txBody>
      </p:sp>
      <p:sp>
        <p:nvSpPr>
          <p:cNvPr id="324" name="Shape 324"/>
          <p:cNvSpPr txBox="1">
            <a:spLocks noGrp="1"/>
          </p:cNvSpPr>
          <p:nvPr>
            <p:ph type="sldNum" sz="quarter" idx="12"/>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sz="1400"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23</a:t>
            </a:fld>
            <a:endParaRPr lang="pt-BR" sz="1400" b="0" i="0" u="none" strike="noStrike" cap="none" baseline="0">
              <a:solidFill>
                <a:srgbClr val="000000"/>
              </a:solidFill>
              <a:latin typeface="Arial"/>
              <a:ea typeface="Arial"/>
              <a:cs typeface="Arial"/>
              <a:sym typeface="Arial"/>
            </a:endParaRPr>
          </a:p>
        </p:txBody>
      </p:sp>
      <p:pic>
        <p:nvPicPr>
          <p:cNvPr id="325" name="Shape 325"/>
          <p:cNvPicPr preferRelativeResize="0"/>
          <p:nvPr/>
        </p:nvPicPr>
        <p:blipFill rotWithShape="1">
          <a:blip r:embed="rId3">
            <a:alphaModFix/>
          </a:blip>
          <a:srcRect/>
          <a:stretch/>
        </p:blipFill>
        <p:spPr>
          <a:xfrm>
            <a:off x="593279" y="1976608"/>
            <a:ext cx="7891199" cy="1733792"/>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prstGeom prst="rect">
            <a:avLst/>
          </a:prstGeom>
          <a:noFill/>
          <a:ln>
            <a:noFill/>
          </a:ln>
        </p:spPr>
        <p:txBody>
          <a:bodyPr lIns="91425" tIns="91425" rIns="11717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OpenFlow: versões</a:t>
            </a:r>
          </a:p>
        </p:txBody>
      </p:sp>
      <p:sp>
        <p:nvSpPr>
          <p:cNvPr id="331" name="Shape 331"/>
          <p:cNvSpPr txBox="1">
            <a:spLocks noGrp="1"/>
          </p:cNvSpPr>
          <p:nvPr>
            <p:ph type="body" idx="1"/>
          </p:nvPr>
        </p:nvSpPr>
        <p:spPr>
          <a:prstGeom prst="rect">
            <a:avLst/>
          </a:prstGeom>
          <a:noFill/>
          <a:ln>
            <a:noFill/>
          </a:ln>
        </p:spPr>
        <p:txBody>
          <a:bodyPr lIns="91425" tIns="91425" rIns="91425" bIns="91425" anchor="t" anchorCtr="0">
            <a:noAutofit/>
          </a:bodyPr>
          <a:lstStyle/>
          <a:p>
            <a:pPr marL="0" marR="0" lvl="1" indent="0" algn="l" rtl="0">
              <a:lnSpc>
                <a:spcPct val="120000"/>
              </a:lnSpc>
              <a:spcBef>
                <a:spcPts val="0"/>
              </a:spcBef>
              <a:spcAft>
                <a:spcPts val="0"/>
              </a:spcAft>
              <a:buClr>
                <a:srgbClr val="000000"/>
              </a:buClr>
              <a:buSzPct val="25000"/>
              <a:buFont typeface="Helvetica Neue"/>
              <a:buNone/>
            </a:pPr>
            <a:r>
              <a:rPr lang="pt-BR" sz="1800" b="0" i="0" u="none" strike="noStrike" cap="none" baseline="0">
                <a:solidFill>
                  <a:srgbClr val="434343"/>
                </a:solidFill>
                <a:latin typeface="Helvetica Neue"/>
                <a:ea typeface="Helvetica Neue"/>
                <a:cs typeface="Helvetica Neue"/>
                <a:sym typeface="Helvetica Neue"/>
              </a:rPr>
              <a:t>Existem diversas versões do padrão OpenFlow em uso/desenvolvimento:</a:t>
            </a:r>
          </a:p>
          <a:p>
            <a:pPr marL="285750" marR="0" lvl="1" indent="-285750" algn="l" rtl="0">
              <a:lnSpc>
                <a:spcPct val="120000"/>
              </a:lnSpc>
              <a:spcBef>
                <a:spcPts val="0"/>
              </a:spcBef>
              <a:spcAft>
                <a:spcPts val="0"/>
              </a:spcAft>
              <a:buClr>
                <a:srgbClr val="000000"/>
              </a:buClr>
              <a:buSzPct val="125000"/>
              <a:buFont typeface="Arial"/>
              <a:buChar char="•"/>
            </a:pPr>
            <a:r>
              <a:rPr lang="pt-BR" sz="1800" b="0" i="0" u="none" strike="noStrike" cap="none" baseline="0">
                <a:solidFill>
                  <a:srgbClr val="434343"/>
                </a:solidFill>
                <a:latin typeface="Helvetica Neue"/>
                <a:ea typeface="Helvetica Neue"/>
                <a:cs typeface="Helvetica Neue"/>
                <a:sym typeface="Helvetica Neue"/>
              </a:rPr>
              <a:t>A versão mais estável ainda é a 1.0</a:t>
            </a:r>
          </a:p>
          <a:p>
            <a:pPr marL="285750" marR="0" lvl="1" indent="-285750" algn="l" rtl="0">
              <a:lnSpc>
                <a:spcPct val="120000"/>
              </a:lnSpc>
              <a:spcBef>
                <a:spcPts val="0"/>
              </a:spcBef>
              <a:spcAft>
                <a:spcPts val="0"/>
              </a:spcAft>
              <a:buClr>
                <a:srgbClr val="000000"/>
              </a:buClr>
              <a:buSzPct val="125000"/>
              <a:buFont typeface="Arial"/>
              <a:buChar char="•"/>
            </a:pPr>
            <a:r>
              <a:rPr lang="pt-BR" sz="1800" b="0" i="0" u="none" strike="noStrike" cap="none" baseline="0">
                <a:solidFill>
                  <a:srgbClr val="434343"/>
                </a:solidFill>
                <a:latin typeface="Helvetica Neue"/>
                <a:ea typeface="Helvetica Neue"/>
                <a:cs typeface="Helvetica Neue"/>
                <a:sym typeface="Helvetica Neue"/>
              </a:rPr>
              <a:t>Muitos controladores implementam 1.1+</a:t>
            </a:r>
          </a:p>
          <a:p>
            <a:pPr marL="285750" marR="0" lvl="1" indent="-285750" algn="l" rtl="0">
              <a:lnSpc>
                <a:spcPct val="120000"/>
              </a:lnSpc>
              <a:spcBef>
                <a:spcPts val="0"/>
              </a:spcBef>
              <a:spcAft>
                <a:spcPts val="0"/>
              </a:spcAft>
              <a:buClr>
                <a:srgbClr val="000000"/>
              </a:buClr>
              <a:buSzPct val="125000"/>
              <a:buFont typeface="Arial"/>
              <a:buChar char="•"/>
            </a:pPr>
            <a:r>
              <a:rPr lang="pt-BR" sz="1800" b="0" i="0" u="none" strike="noStrike" cap="none" baseline="0">
                <a:solidFill>
                  <a:srgbClr val="434343"/>
                </a:solidFill>
                <a:latin typeface="Helvetica Neue"/>
                <a:ea typeface="Helvetica Neue"/>
                <a:cs typeface="Helvetica Neue"/>
                <a:sym typeface="Helvetica Neue"/>
              </a:rPr>
              <a:t>A partir da versão 1.2 do OpenFlow é possível definir padrões arbitrários</a:t>
            </a:r>
          </a:p>
          <a:p>
            <a:pPr marL="285750" marR="0" lvl="1" indent="-285750" algn="l" rtl="0">
              <a:lnSpc>
                <a:spcPct val="120000"/>
              </a:lnSpc>
              <a:spcBef>
                <a:spcPts val="0"/>
              </a:spcBef>
              <a:spcAft>
                <a:spcPts val="0"/>
              </a:spcAft>
              <a:buClr>
                <a:srgbClr val="000000"/>
              </a:buClr>
              <a:buSzPct val="125000"/>
              <a:buFont typeface="Arial"/>
              <a:buChar char="•"/>
            </a:pPr>
            <a:r>
              <a:rPr lang="pt-BR" sz="1800" b="0" i="0" u="none" strike="noStrike" cap="none" baseline="0">
                <a:solidFill>
                  <a:srgbClr val="434343"/>
                </a:solidFill>
                <a:latin typeface="Helvetica Neue"/>
                <a:ea typeface="Helvetica Neue"/>
                <a:cs typeface="Helvetica Neue"/>
                <a:sym typeface="Helvetica Neue"/>
              </a:rPr>
              <a:t>A versão 1.2 é em geral evitada</a:t>
            </a:r>
          </a:p>
          <a:p>
            <a:pPr marL="285750" marR="0" lvl="1" indent="-285750" algn="l" rtl="0">
              <a:lnSpc>
                <a:spcPct val="120000"/>
              </a:lnSpc>
              <a:spcBef>
                <a:spcPts val="0"/>
              </a:spcBef>
              <a:spcAft>
                <a:spcPts val="0"/>
              </a:spcAft>
              <a:buClr>
                <a:srgbClr val="000000"/>
              </a:buClr>
              <a:buSzPct val="125000"/>
              <a:buFont typeface="Arial"/>
              <a:buChar char="•"/>
            </a:pPr>
            <a:r>
              <a:rPr lang="pt-BR" sz="1800" b="0" i="0" u="none" strike="noStrike" cap="none" baseline="0">
                <a:solidFill>
                  <a:srgbClr val="434343"/>
                </a:solidFill>
                <a:latin typeface="Helvetica Neue"/>
                <a:ea typeface="Helvetica Neue"/>
                <a:cs typeface="Helvetica Neue"/>
                <a:sym typeface="Helvetica Neue"/>
              </a:rPr>
              <a:t>IPv6 e tunelamento são suportados a partir da versão 1.3 </a:t>
            </a:r>
          </a:p>
          <a:p>
            <a:pPr marL="285750" marR="0" lvl="1" indent="-285750" algn="l" rtl="0">
              <a:lnSpc>
                <a:spcPct val="120000"/>
              </a:lnSpc>
              <a:spcBef>
                <a:spcPts val="0"/>
              </a:spcBef>
              <a:spcAft>
                <a:spcPts val="0"/>
              </a:spcAft>
              <a:buClr>
                <a:srgbClr val="000000"/>
              </a:buClr>
              <a:buSzPct val="125000"/>
              <a:buFont typeface="Arial"/>
              <a:buChar char="•"/>
            </a:pPr>
            <a:r>
              <a:rPr lang="pt-BR" sz="1800" b="0" i="0" u="none" strike="noStrike" cap="none" baseline="0">
                <a:solidFill>
                  <a:srgbClr val="434343"/>
                </a:solidFill>
                <a:latin typeface="Helvetica Neue"/>
                <a:ea typeface="Helvetica Neue"/>
                <a:cs typeface="Helvetica Neue"/>
                <a:sym typeface="Helvetica Neue"/>
              </a:rPr>
              <a:t>Alguns switches afirmam implementar a versão 1.4</a:t>
            </a:r>
          </a:p>
          <a:p>
            <a:pPr marL="285750" marR="0" lvl="1" indent="-285750" algn="l" rtl="0">
              <a:lnSpc>
                <a:spcPct val="120000"/>
              </a:lnSpc>
              <a:spcBef>
                <a:spcPts val="0"/>
              </a:spcBef>
              <a:spcAft>
                <a:spcPts val="0"/>
              </a:spcAft>
              <a:buClr>
                <a:srgbClr val="000000"/>
              </a:buClr>
              <a:buSzPct val="125000"/>
              <a:buFont typeface="Arial"/>
              <a:buChar char="•"/>
            </a:pPr>
            <a:r>
              <a:rPr lang="pt-BR" sz="1800" b="0" i="0" u="none" strike="noStrike" cap="none" baseline="0">
                <a:solidFill>
                  <a:srgbClr val="434343"/>
                </a:solidFill>
                <a:latin typeface="Helvetica Neue"/>
                <a:ea typeface="Helvetica Neue"/>
                <a:cs typeface="Helvetica Neue"/>
                <a:sym typeface="Helvetica Neue"/>
              </a:rPr>
              <a:t>A versão 1.5 é a mais recente</a:t>
            </a:r>
          </a:p>
          <a:p>
            <a:pPr marL="0" marR="0" lvl="1" indent="0" algn="l" rtl="0">
              <a:lnSpc>
                <a:spcPct val="120000"/>
              </a:lnSpc>
              <a:spcBef>
                <a:spcPts val="0"/>
              </a:spcBef>
              <a:spcAft>
                <a:spcPts val="0"/>
              </a:spcAft>
              <a:buClr>
                <a:srgbClr val="000000"/>
              </a:buClr>
              <a:buFont typeface="Helvetica Neue"/>
              <a:buNone/>
            </a:pPr>
            <a:endParaRPr sz="1800" b="0" i="0" u="none" strike="noStrike" cap="none" baseline="0">
              <a:solidFill>
                <a:srgbClr val="434343"/>
              </a:solidFill>
              <a:latin typeface="Helvetica Neue"/>
              <a:ea typeface="Helvetica Neue"/>
              <a:cs typeface="Helvetica Neue"/>
              <a:sym typeface="Helvetica Neue"/>
            </a:endParaRPr>
          </a:p>
        </p:txBody>
      </p:sp>
      <p:sp>
        <p:nvSpPr>
          <p:cNvPr id="332" name="Shape 332"/>
          <p:cNvSpPr txBox="1">
            <a:spLocks noGrp="1"/>
          </p:cNvSpPr>
          <p:nvPr>
            <p:ph type="sldNum" idx="12"/>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sz="1400"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24</a:t>
            </a:fld>
            <a:endParaRPr lang="pt-BR" sz="1400"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grpSp>
        <p:nvGrpSpPr>
          <p:cNvPr id="337" name="Shape 337"/>
          <p:cNvGrpSpPr/>
          <p:nvPr/>
        </p:nvGrpSpPr>
        <p:grpSpPr>
          <a:xfrm>
            <a:off x="375972" y="2737640"/>
            <a:ext cx="1673995" cy="1468288"/>
            <a:chOff x="-191118" y="3376212"/>
            <a:chExt cx="1673995" cy="1468288"/>
          </a:xfrm>
        </p:grpSpPr>
        <p:pic>
          <p:nvPicPr>
            <p:cNvPr id="338" name="Shape 338"/>
            <p:cNvPicPr preferRelativeResize="0"/>
            <p:nvPr/>
          </p:nvPicPr>
          <p:blipFill rotWithShape="1">
            <a:blip r:embed="rId3">
              <a:alphaModFix/>
            </a:blip>
            <a:srcRect/>
            <a:stretch/>
          </p:blipFill>
          <p:spPr>
            <a:xfrm>
              <a:off x="-191118" y="3376212"/>
              <a:ext cx="1673995" cy="1304279"/>
            </a:xfrm>
            <a:prstGeom prst="rect">
              <a:avLst/>
            </a:prstGeom>
            <a:noFill/>
            <a:ln>
              <a:noFill/>
            </a:ln>
          </p:spPr>
        </p:pic>
        <p:sp>
          <p:nvSpPr>
            <p:cNvPr id="339" name="Shape 339"/>
            <p:cNvSpPr/>
            <p:nvPr/>
          </p:nvSpPr>
          <p:spPr>
            <a:xfrm>
              <a:off x="-43901" y="4644446"/>
              <a:ext cx="1210588" cy="2000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pt-BR" sz="700" b="0" i="0" u="none" strike="noStrike" cap="none" baseline="0">
                  <a:solidFill>
                    <a:srgbClr val="000000"/>
                  </a:solidFill>
                  <a:latin typeface="Arial"/>
                  <a:ea typeface="Arial"/>
                  <a:cs typeface="Arial"/>
                  <a:sym typeface="Arial"/>
                </a:rPr>
                <a:t>Brocade ADX/MLX series</a:t>
              </a:r>
            </a:p>
          </p:txBody>
        </p:sp>
      </p:grpSp>
      <p:sp>
        <p:nvSpPr>
          <p:cNvPr id="340" name="Shape 340"/>
          <p:cNvSpPr txBox="1">
            <a:spLocks noGrp="1"/>
          </p:cNvSpPr>
          <p:nvPr>
            <p:ph type="title"/>
          </p:nvPr>
        </p:nvSpPr>
        <p:spPr>
          <a:prstGeom prst="rect">
            <a:avLst/>
          </a:prstGeom>
          <a:noFill/>
          <a:ln>
            <a:noFill/>
          </a:ln>
        </p:spPr>
        <p:txBody>
          <a:bodyPr lIns="91425" tIns="91425" rIns="11717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OpenFlow já é realidade no mercado</a:t>
            </a:r>
          </a:p>
        </p:txBody>
      </p:sp>
      <p:sp>
        <p:nvSpPr>
          <p:cNvPr id="341" name="Shape 341"/>
          <p:cNvSpPr txBox="1">
            <a:spLocks noGrp="1"/>
          </p:cNvSpPr>
          <p:nvPr>
            <p:ph type="sldNum" sz="quarter" idx="12"/>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sz="1400"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25</a:t>
            </a:fld>
            <a:endParaRPr lang="pt-BR" sz="1400" b="0" i="0" u="none" strike="noStrike" cap="none" baseline="0">
              <a:solidFill>
                <a:srgbClr val="000000"/>
              </a:solidFill>
              <a:latin typeface="Arial"/>
              <a:ea typeface="Arial"/>
              <a:cs typeface="Arial"/>
              <a:sym typeface="Arial"/>
            </a:endParaRPr>
          </a:p>
        </p:txBody>
      </p:sp>
      <p:grpSp>
        <p:nvGrpSpPr>
          <p:cNvPr id="342" name="Shape 342"/>
          <p:cNvGrpSpPr/>
          <p:nvPr/>
        </p:nvGrpSpPr>
        <p:grpSpPr>
          <a:xfrm>
            <a:off x="313201" y="877854"/>
            <a:ext cx="1385850" cy="1535064"/>
            <a:chOff x="313201" y="877854"/>
            <a:chExt cx="1385850" cy="1535064"/>
          </a:xfrm>
        </p:grpSpPr>
        <p:pic>
          <p:nvPicPr>
            <p:cNvPr id="343" name="Shape 343"/>
            <p:cNvPicPr preferRelativeResize="0"/>
            <p:nvPr/>
          </p:nvPicPr>
          <p:blipFill rotWithShape="1">
            <a:blip r:embed="rId4">
              <a:alphaModFix/>
            </a:blip>
            <a:srcRect/>
            <a:stretch/>
          </p:blipFill>
          <p:spPr>
            <a:xfrm>
              <a:off x="313201" y="877854"/>
              <a:ext cx="1385850" cy="1381159"/>
            </a:xfrm>
            <a:prstGeom prst="rect">
              <a:avLst/>
            </a:prstGeom>
            <a:noFill/>
            <a:ln>
              <a:noFill/>
            </a:ln>
          </p:spPr>
        </p:pic>
        <p:sp>
          <p:nvSpPr>
            <p:cNvPr id="344" name="Shape 344"/>
            <p:cNvSpPr/>
            <p:nvPr/>
          </p:nvSpPr>
          <p:spPr>
            <a:xfrm>
              <a:off x="379025" y="2212864"/>
              <a:ext cx="1300356" cy="2000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pt-BR" sz="700" b="0" i="0" u="none" strike="noStrike" cap="none" baseline="0">
                  <a:solidFill>
                    <a:srgbClr val="000000"/>
                  </a:solidFill>
                  <a:latin typeface="Arial"/>
                  <a:ea typeface="Arial"/>
                  <a:cs typeface="Arial"/>
                  <a:sym typeface="Arial"/>
                </a:rPr>
                <a:t>Transmode PON TM-Series</a:t>
              </a:r>
            </a:p>
          </p:txBody>
        </p:sp>
      </p:grpSp>
      <p:grpSp>
        <p:nvGrpSpPr>
          <p:cNvPr id="345" name="Shape 345"/>
          <p:cNvGrpSpPr/>
          <p:nvPr/>
        </p:nvGrpSpPr>
        <p:grpSpPr>
          <a:xfrm>
            <a:off x="2140486" y="901332"/>
            <a:ext cx="1703114" cy="914499"/>
            <a:chOff x="222400" y="4120662"/>
            <a:chExt cx="1703114" cy="914499"/>
          </a:xfrm>
        </p:grpSpPr>
        <p:pic>
          <p:nvPicPr>
            <p:cNvPr id="346" name="Shape 346"/>
            <p:cNvPicPr preferRelativeResize="0"/>
            <p:nvPr/>
          </p:nvPicPr>
          <p:blipFill rotWithShape="1">
            <a:blip r:embed="rId5">
              <a:alphaModFix/>
            </a:blip>
            <a:srcRect l="6606" t="18953" r="7880" b="19705"/>
            <a:stretch/>
          </p:blipFill>
          <p:spPr>
            <a:xfrm>
              <a:off x="222400" y="4120662"/>
              <a:ext cx="1703114" cy="814472"/>
            </a:xfrm>
            <a:prstGeom prst="rect">
              <a:avLst/>
            </a:prstGeom>
            <a:noFill/>
            <a:ln>
              <a:noFill/>
            </a:ln>
          </p:spPr>
        </p:pic>
        <p:sp>
          <p:nvSpPr>
            <p:cNvPr id="347" name="Shape 347"/>
            <p:cNvSpPr/>
            <p:nvPr/>
          </p:nvSpPr>
          <p:spPr>
            <a:xfrm>
              <a:off x="391254" y="4835107"/>
              <a:ext cx="1043875" cy="2000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pt-BR" sz="700" b="0" i="0" u="none" strike="noStrike" cap="none" baseline="0">
                  <a:solidFill>
                    <a:srgbClr val="000000"/>
                  </a:solidFill>
                  <a:latin typeface="Arial"/>
                  <a:ea typeface="Arial"/>
                  <a:cs typeface="Arial"/>
                  <a:sym typeface="Arial"/>
                </a:rPr>
                <a:t>Pica8 Open Switches</a:t>
              </a:r>
            </a:p>
          </p:txBody>
        </p:sp>
      </p:grpSp>
      <p:grpSp>
        <p:nvGrpSpPr>
          <p:cNvPr id="348" name="Shape 348"/>
          <p:cNvGrpSpPr/>
          <p:nvPr/>
        </p:nvGrpSpPr>
        <p:grpSpPr>
          <a:xfrm>
            <a:off x="6986253" y="2983962"/>
            <a:ext cx="2119241" cy="687358"/>
            <a:chOff x="3675017" y="3745144"/>
            <a:chExt cx="2119241" cy="687358"/>
          </a:xfrm>
        </p:grpSpPr>
        <p:pic>
          <p:nvPicPr>
            <p:cNvPr id="349" name="Shape 349"/>
            <p:cNvPicPr preferRelativeResize="0"/>
            <p:nvPr/>
          </p:nvPicPr>
          <p:blipFill rotWithShape="1">
            <a:blip r:embed="rId6">
              <a:alphaModFix/>
            </a:blip>
            <a:srcRect/>
            <a:stretch/>
          </p:blipFill>
          <p:spPr>
            <a:xfrm>
              <a:off x="3675017" y="3745144"/>
              <a:ext cx="2119241" cy="552846"/>
            </a:xfrm>
            <a:prstGeom prst="rect">
              <a:avLst/>
            </a:prstGeom>
            <a:noFill/>
            <a:ln>
              <a:noFill/>
            </a:ln>
          </p:spPr>
        </p:pic>
        <p:sp>
          <p:nvSpPr>
            <p:cNvPr id="350" name="Shape 350"/>
            <p:cNvSpPr/>
            <p:nvPr/>
          </p:nvSpPr>
          <p:spPr>
            <a:xfrm>
              <a:off x="4070757" y="4232448"/>
              <a:ext cx="1249060" cy="2000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pt-BR" sz="700" b="0" i="0" u="none" strike="noStrike" cap="none" baseline="0">
                  <a:solidFill>
                    <a:srgbClr val="000000"/>
                  </a:solidFill>
                  <a:latin typeface="Arial"/>
                  <a:ea typeface="Arial"/>
                  <a:cs typeface="Arial"/>
                  <a:sym typeface="Arial"/>
                </a:rPr>
                <a:t>NEC ProgrammableFlow®</a:t>
              </a:r>
            </a:p>
          </p:txBody>
        </p:sp>
      </p:grpSp>
      <p:grpSp>
        <p:nvGrpSpPr>
          <p:cNvPr id="351" name="Shape 351"/>
          <p:cNvGrpSpPr/>
          <p:nvPr/>
        </p:nvGrpSpPr>
        <p:grpSpPr>
          <a:xfrm>
            <a:off x="2254528" y="3129066"/>
            <a:ext cx="1327281" cy="1698067"/>
            <a:chOff x="2413655" y="832186"/>
            <a:chExt cx="1327281" cy="1698067"/>
          </a:xfrm>
        </p:grpSpPr>
        <p:pic>
          <p:nvPicPr>
            <p:cNvPr id="352" name="Shape 352"/>
            <p:cNvPicPr preferRelativeResize="0"/>
            <p:nvPr/>
          </p:nvPicPr>
          <p:blipFill rotWithShape="1">
            <a:blip r:embed="rId7">
              <a:alphaModFix/>
            </a:blip>
            <a:srcRect/>
            <a:stretch/>
          </p:blipFill>
          <p:spPr>
            <a:xfrm>
              <a:off x="2483885" y="832186"/>
              <a:ext cx="1019249" cy="1498013"/>
            </a:xfrm>
            <a:prstGeom prst="rect">
              <a:avLst/>
            </a:prstGeom>
            <a:noFill/>
            <a:ln>
              <a:noFill/>
            </a:ln>
          </p:spPr>
        </p:pic>
        <p:sp>
          <p:nvSpPr>
            <p:cNvPr id="353" name="Shape 353"/>
            <p:cNvSpPr/>
            <p:nvPr/>
          </p:nvSpPr>
          <p:spPr>
            <a:xfrm>
              <a:off x="2413655" y="2330199"/>
              <a:ext cx="1327281" cy="2000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pt-BR" sz="700" b="0" i="0" u="none" strike="noStrike" cap="none" baseline="0">
                  <a:solidFill>
                    <a:srgbClr val="000000"/>
                  </a:solidFill>
                  <a:latin typeface="Arial"/>
                  <a:ea typeface="Arial"/>
                  <a:cs typeface="Arial"/>
                  <a:sym typeface="Arial"/>
                </a:rPr>
                <a:t>Intune Optical Packet Switch</a:t>
              </a:r>
            </a:p>
          </p:txBody>
        </p:sp>
      </p:grpSp>
      <p:grpSp>
        <p:nvGrpSpPr>
          <p:cNvPr id="354" name="Shape 354"/>
          <p:cNvGrpSpPr/>
          <p:nvPr/>
        </p:nvGrpSpPr>
        <p:grpSpPr>
          <a:xfrm>
            <a:off x="3951093" y="1125768"/>
            <a:ext cx="1032730" cy="2709646"/>
            <a:chOff x="3843601" y="774725"/>
            <a:chExt cx="1032730" cy="2709646"/>
          </a:xfrm>
        </p:grpSpPr>
        <p:pic>
          <p:nvPicPr>
            <p:cNvPr id="355" name="Shape 355"/>
            <p:cNvPicPr preferRelativeResize="0"/>
            <p:nvPr/>
          </p:nvPicPr>
          <p:blipFill rotWithShape="1">
            <a:blip r:embed="rId8">
              <a:alphaModFix/>
            </a:blip>
            <a:srcRect/>
            <a:stretch/>
          </p:blipFill>
          <p:spPr>
            <a:xfrm>
              <a:off x="3951094" y="774725"/>
              <a:ext cx="871698" cy="2709646"/>
            </a:xfrm>
            <a:prstGeom prst="rect">
              <a:avLst/>
            </a:prstGeom>
            <a:noFill/>
            <a:ln>
              <a:noFill/>
            </a:ln>
          </p:spPr>
        </p:pic>
        <p:sp>
          <p:nvSpPr>
            <p:cNvPr id="356" name="Shape 356"/>
            <p:cNvSpPr/>
            <p:nvPr/>
          </p:nvSpPr>
          <p:spPr>
            <a:xfrm>
              <a:off x="3843601" y="3253184"/>
              <a:ext cx="1032730" cy="2000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pt-BR" sz="700" b="0" i="0" u="none" strike="noStrike" cap="none" baseline="0">
                  <a:solidFill>
                    <a:srgbClr val="000000"/>
                  </a:solidFill>
                  <a:latin typeface="Arial"/>
                  <a:ea typeface="Arial"/>
                  <a:cs typeface="Arial"/>
                  <a:sym typeface="Arial"/>
                </a:rPr>
                <a:t>Infinera MultiGb OTN</a:t>
              </a:r>
            </a:p>
          </p:txBody>
        </p:sp>
      </p:grpSp>
      <p:grpSp>
        <p:nvGrpSpPr>
          <p:cNvPr id="357" name="Shape 357"/>
          <p:cNvGrpSpPr/>
          <p:nvPr/>
        </p:nvGrpSpPr>
        <p:grpSpPr>
          <a:xfrm>
            <a:off x="679460" y="4368653"/>
            <a:ext cx="947466" cy="554837"/>
            <a:chOff x="7892247" y="3839285"/>
            <a:chExt cx="947466" cy="554837"/>
          </a:xfrm>
        </p:grpSpPr>
        <p:pic>
          <p:nvPicPr>
            <p:cNvPr id="358" name="Shape 358"/>
            <p:cNvPicPr preferRelativeResize="0"/>
            <p:nvPr/>
          </p:nvPicPr>
          <p:blipFill rotWithShape="1">
            <a:blip r:embed="rId9">
              <a:alphaModFix/>
            </a:blip>
            <a:srcRect t="24082" b="32231"/>
            <a:stretch/>
          </p:blipFill>
          <p:spPr>
            <a:xfrm>
              <a:off x="7892247" y="3839285"/>
              <a:ext cx="947466" cy="413902"/>
            </a:xfrm>
            <a:prstGeom prst="rect">
              <a:avLst/>
            </a:prstGeom>
            <a:noFill/>
            <a:ln>
              <a:noFill/>
            </a:ln>
          </p:spPr>
        </p:pic>
        <p:sp>
          <p:nvSpPr>
            <p:cNvPr id="359" name="Shape 359"/>
            <p:cNvSpPr/>
            <p:nvPr/>
          </p:nvSpPr>
          <p:spPr>
            <a:xfrm>
              <a:off x="7999839" y="4194067"/>
              <a:ext cx="534008" cy="2000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pt-BR" sz="700" b="0" i="0" u="none" strike="noStrike" cap="none" baseline="0">
                  <a:solidFill>
                    <a:srgbClr val="000000"/>
                  </a:solidFill>
                  <a:latin typeface="Arial"/>
                  <a:ea typeface="Arial"/>
                  <a:cs typeface="Arial"/>
                  <a:sym typeface="Arial"/>
                </a:rPr>
                <a:t>HP 2920</a:t>
              </a:r>
            </a:p>
          </p:txBody>
        </p:sp>
      </p:grpSp>
      <p:grpSp>
        <p:nvGrpSpPr>
          <p:cNvPr id="360" name="Shape 360"/>
          <p:cNvGrpSpPr/>
          <p:nvPr/>
        </p:nvGrpSpPr>
        <p:grpSpPr>
          <a:xfrm>
            <a:off x="7742058" y="3806137"/>
            <a:ext cx="1266180" cy="1110042"/>
            <a:chOff x="6626067" y="3769858"/>
            <a:chExt cx="1266180" cy="1110042"/>
          </a:xfrm>
        </p:grpSpPr>
        <p:pic>
          <p:nvPicPr>
            <p:cNvPr id="361" name="Shape 361"/>
            <p:cNvPicPr preferRelativeResize="0"/>
            <p:nvPr/>
          </p:nvPicPr>
          <p:blipFill rotWithShape="1">
            <a:blip r:embed="rId10">
              <a:alphaModFix/>
            </a:blip>
            <a:srcRect t="12176" b="11734"/>
            <a:stretch/>
          </p:blipFill>
          <p:spPr>
            <a:xfrm>
              <a:off x="6626067" y="3769858"/>
              <a:ext cx="1266180" cy="963429"/>
            </a:xfrm>
            <a:prstGeom prst="rect">
              <a:avLst/>
            </a:prstGeom>
            <a:noFill/>
            <a:ln>
              <a:noFill/>
            </a:ln>
          </p:spPr>
        </p:pic>
        <p:sp>
          <p:nvSpPr>
            <p:cNvPr id="362" name="Shape 362"/>
            <p:cNvSpPr/>
            <p:nvPr/>
          </p:nvSpPr>
          <p:spPr>
            <a:xfrm>
              <a:off x="6999392" y="4679846"/>
              <a:ext cx="534008" cy="2000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pt-BR" sz="700" b="0" i="0" u="none" strike="noStrike" cap="none" baseline="0">
                  <a:solidFill>
                    <a:srgbClr val="000000"/>
                  </a:solidFill>
                  <a:latin typeface="Arial"/>
                  <a:ea typeface="Arial"/>
                  <a:cs typeface="Arial"/>
                  <a:sym typeface="Arial"/>
                </a:rPr>
                <a:t>HP 5200</a:t>
              </a:r>
            </a:p>
          </p:txBody>
        </p:sp>
      </p:grpSp>
      <p:pic>
        <p:nvPicPr>
          <p:cNvPr id="363" name="Shape 363"/>
          <p:cNvPicPr preferRelativeResize="0"/>
          <p:nvPr/>
        </p:nvPicPr>
        <p:blipFill rotWithShape="1">
          <a:blip r:embed="rId11">
            <a:alphaModFix/>
          </a:blip>
          <a:srcRect/>
          <a:stretch/>
        </p:blipFill>
        <p:spPr>
          <a:xfrm>
            <a:off x="5085503" y="2182375"/>
            <a:ext cx="1642117" cy="1187798"/>
          </a:xfrm>
          <a:prstGeom prst="rect">
            <a:avLst/>
          </a:prstGeom>
          <a:noFill/>
          <a:ln>
            <a:noFill/>
          </a:ln>
        </p:spPr>
      </p:pic>
      <p:grpSp>
        <p:nvGrpSpPr>
          <p:cNvPr id="364" name="Shape 364"/>
          <p:cNvGrpSpPr/>
          <p:nvPr/>
        </p:nvGrpSpPr>
        <p:grpSpPr>
          <a:xfrm>
            <a:off x="1876146" y="1986533"/>
            <a:ext cx="1869537" cy="815579"/>
            <a:chOff x="2149651" y="4680492"/>
            <a:chExt cx="1869537" cy="815579"/>
          </a:xfrm>
        </p:grpSpPr>
        <p:pic>
          <p:nvPicPr>
            <p:cNvPr id="365" name="Shape 365"/>
            <p:cNvPicPr preferRelativeResize="0"/>
            <p:nvPr/>
          </p:nvPicPr>
          <p:blipFill rotWithShape="1">
            <a:blip r:embed="rId12">
              <a:alphaModFix/>
            </a:blip>
            <a:srcRect t="25240" b="25408"/>
            <a:stretch/>
          </p:blipFill>
          <p:spPr>
            <a:xfrm>
              <a:off x="2149651" y="4680492"/>
              <a:ext cx="1869537" cy="691981"/>
            </a:xfrm>
            <a:prstGeom prst="rect">
              <a:avLst/>
            </a:prstGeom>
            <a:noFill/>
            <a:ln>
              <a:noFill/>
            </a:ln>
          </p:spPr>
        </p:pic>
        <p:sp>
          <p:nvSpPr>
            <p:cNvPr id="366" name="Shape 366"/>
            <p:cNvSpPr/>
            <p:nvPr/>
          </p:nvSpPr>
          <p:spPr>
            <a:xfrm>
              <a:off x="2413655" y="5296017"/>
              <a:ext cx="1197764" cy="2000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pt-BR" sz="700" b="0" i="0" u="none" strike="noStrike" cap="none" baseline="0">
                  <a:solidFill>
                    <a:srgbClr val="000000"/>
                  </a:solidFill>
                  <a:latin typeface="Arial"/>
                  <a:ea typeface="Arial"/>
                  <a:cs typeface="Arial"/>
                  <a:sym typeface="Arial"/>
                </a:rPr>
                <a:t>CISCO Nexus 3000/9000</a:t>
              </a:r>
            </a:p>
          </p:txBody>
        </p:sp>
      </p:grpSp>
      <p:grpSp>
        <p:nvGrpSpPr>
          <p:cNvPr id="367" name="Shape 367"/>
          <p:cNvGrpSpPr/>
          <p:nvPr/>
        </p:nvGrpSpPr>
        <p:grpSpPr>
          <a:xfrm>
            <a:off x="5770340" y="3585239"/>
            <a:ext cx="1688654" cy="1346574"/>
            <a:chOff x="5236966" y="3530923"/>
            <a:chExt cx="1688654" cy="1346574"/>
          </a:xfrm>
        </p:grpSpPr>
        <p:pic>
          <p:nvPicPr>
            <p:cNvPr id="368" name="Shape 368"/>
            <p:cNvPicPr preferRelativeResize="0"/>
            <p:nvPr/>
          </p:nvPicPr>
          <p:blipFill rotWithShape="1">
            <a:blip r:embed="rId13">
              <a:alphaModFix/>
            </a:blip>
            <a:srcRect/>
            <a:stretch/>
          </p:blipFill>
          <p:spPr>
            <a:xfrm>
              <a:off x="5236966" y="3530923"/>
              <a:ext cx="1644279" cy="1227728"/>
            </a:xfrm>
            <a:prstGeom prst="rect">
              <a:avLst/>
            </a:prstGeom>
            <a:noFill/>
            <a:ln>
              <a:noFill/>
            </a:ln>
          </p:spPr>
        </p:pic>
        <p:sp>
          <p:nvSpPr>
            <p:cNvPr id="369" name="Shape 369"/>
            <p:cNvSpPr/>
            <p:nvPr/>
          </p:nvSpPr>
          <p:spPr>
            <a:xfrm>
              <a:off x="5354062" y="4677442"/>
              <a:ext cx="1571557" cy="2000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pt-BR" sz="700" b="0" i="0" u="none" strike="noStrike" cap="none" baseline="0">
                  <a:solidFill>
                    <a:srgbClr val="000000"/>
                  </a:solidFill>
                  <a:latin typeface="Arial"/>
                  <a:ea typeface="Arial"/>
                  <a:cs typeface="Arial"/>
                  <a:sym typeface="Arial"/>
                </a:rPr>
                <a:t>Extreme Networks BlackDiamnond </a:t>
              </a:r>
            </a:p>
          </p:txBody>
        </p:sp>
      </p:grpSp>
      <p:grpSp>
        <p:nvGrpSpPr>
          <p:cNvPr id="370" name="Shape 370"/>
          <p:cNvGrpSpPr/>
          <p:nvPr/>
        </p:nvGrpSpPr>
        <p:grpSpPr>
          <a:xfrm>
            <a:off x="7649683" y="1199213"/>
            <a:ext cx="1095171" cy="1633347"/>
            <a:chOff x="5511519" y="1563538"/>
            <a:chExt cx="1095171" cy="1633347"/>
          </a:xfrm>
        </p:grpSpPr>
        <p:pic>
          <p:nvPicPr>
            <p:cNvPr id="371" name="Shape 371"/>
            <p:cNvPicPr preferRelativeResize="0"/>
            <p:nvPr/>
          </p:nvPicPr>
          <p:blipFill rotWithShape="1">
            <a:blip r:embed="rId14">
              <a:alphaModFix/>
            </a:blip>
            <a:srcRect l="31191" t="9041" r="32550" b="8275"/>
            <a:stretch/>
          </p:blipFill>
          <p:spPr>
            <a:xfrm>
              <a:off x="5594019" y="1563538"/>
              <a:ext cx="896544" cy="1533320"/>
            </a:xfrm>
            <a:prstGeom prst="rect">
              <a:avLst/>
            </a:prstGeom>
            <a:noFill/>
            <a:ln>
              <a:noFill/>
            </a:ln>
          </p:spPr>
        </p:pic>
        <p:sp>
          <p:nvSpPr>
            <p:cNvPr id="372" name="Shape 372"/>
            <p:cNvSpPr/>
            <p:nvPr/>
          </p:nvSpPr>
          <p:spPr>
            <a:xfrm>
              <a:off x="5511519" y="2996831"/>
              <a:ext cx="1095171" cy="2000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pt-BR" sz="700" b="0" i="0" u="none" strike="noStrike" cap="none" baseline="0">
                  <a:solidFill>
                    <a:srgbClr val="000000"/>
                  </a:solidFill>
                  <a:latin typeface="Arial"/>
                  <a:ea typeface="Arial"/>
                  <a:cs typeface="Arial"/>
                  <a:sym typeface="Arial"/>
                </a:rPr>
                <a:t>Huawei Agile Switches</a:t>
              </a:r>
            </a:p>
          </p:txBody>
        </p:sp>
      </p:grpSp>
      <p:grpSp>
        <p:nvGrpSpPr>
          <p:cNvPr id="373" name="Shape 373"/>
          <p:cNvGrpSpPr/>
          <p:nvPr/>
        </p:nvGrpSpPr>
        <p:grpSpPr>
          <a:xfrm>
            <a:off x="5257623" y="986444"/>
            <a:ext cx="1641001" cy="1029443"/>
            <a:chOff x="7464493" y="1151662"/>
            <a:chExt cx="1641001" cy="1029443"/>
          </a:xfrm>
        </p:grpSpPr>
        <p:pic>
          <p:nvPicPr>
            <p:cNvPr id="374" name="Shape 374"/>
            <p:cNvPicPr preferRelativeResize="0"/>
            <p:nvPr/>
          </p:nvPicPr>
          <p:blipFill rotWithShape="1">
            <a:blip r:embed="rId15">
              <a:alphaModFix/>
            </a:blip>
            <a:srcRect/>
            <a:stretch/>
          </p:blipFill>
          <p:spPr>
            <a:xfrm>
              <a:off x="7464493" y="1151662"/>
              <a:ext cx="1641001" cy="902269"/>
            </a:xfrm>
            <a:prstGeom prst="rect">
              <a:avLst/>
            </a:prstGeom>
            <a:noFill/>
            <a:ln>
              <a:noFill/>
            </a:ln>
          </p:spPr>
        </p:pic>
        <p:sp>
          <p:nvSpPr>
            <p:cNvPr id="375" name="Shape 375"/>
            <p:cNvSpPr/>
            <p:nvPr/>
          </p:nvSpPr>
          <p:spPr>
            <a:xfrm>
              <a:off x="7875817" y="1981050"/>
              <a:ext cx="915634" cy="2000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pt-BR" sz="700" b="0" i="0" u="none" strike="noStrike" cap="none" baseline="0">
                  <a:solidFill>
                    <a:srgbClr val="000000"/>
                  </a:solidFill>
                  <a:latin typeface="Arial"/>
                  <a:ea typeface="Arial"/>
                  <a:cs typeface="Arial"/>
                  <a:sym typeface="Arial"/>
                </a:rPr>
                <a:t>Juniper EX Series</a:t>
              </a:r>
            </a:p>
          </p:txBody>
        </p:sp>
      </p:grpSp>
      <p:grpSp>
        <p:nvGrpSpPr>
          <p:cNvPr id="376" name="Shape 376"/>
          <p:cNvGrpSpPr/>
          <p:nvPr/>
        </p:nvGrpSpPr>
        <p:grpSpPr>
          <a:xfrm>
            <a:off x="3716418" y="4115278"/>
            <a:ext cx="1793496" cy="654288"/>
            <a:chOff x="5237060" y="805445"/>
            <a:chExt cx="1793496" cy="654288"/>
          </a:xfrm>
        </p:grpSpPr>
        <p:pic>
          <p:nvPicPr>
            <p:cNvPr id="377" name="Shape 377"/>
            <p:cNvPicPr preferRelativeResize="0"/>
            <p:nvPr/>
          </p:nvPicPr>
          <p:blipFill rotWithShape="1">
            <a:blip r:embed="rId16">
              <a:alphaModFix/>
            </a:blip>
            <a:srcRect t="30947" b="38503"/>
            <a:stretch/>
          </p:blipFill>
          <p:spPr>
            <a:xfrm>
              <a:off x="5237060" y="805445"/>
              <a:ext cx="1793496" cy="547909"/>
            </a:xfrm>
            <a:prstGeom prst="rect">
              <a:avLst/>
            </a:prstGeom>
            <a:noFill/>
            <a:ln>
              <a:noFill/>
            </a:ln>
          </p:spPr>
        </p:pic>
        <p:sp>
          <p:nvSpPr>
            <p:cNvPr id="378" name="Shape 378"/>
            <p:cNvSpPr/>
            <p:nvPr/>
          </p:nvSpPr>
          <p:spPr>
            <a:xfrm>
              <a:off x="5792101" y="1259679"/>
              <a:ext cx="534008" cy="2000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pt-BR" sz="700" b="0" i="0" u="none" strike="noStrike" cap="none" baseline="0">
                  <a:solidFill>
                    <a:srgbClr val="000000"/>
                  </a:solidFill>
                  <a:latin typeface="Arial"/>
                  <a:ea typeface="Arial"/>
                  <a:cs typeface="Arial"/>
                  <a:sym typeface="Arial"/>
                </a:rPr>
                <a:t>HP 3500</a:t>
              </a:r>
            </a:p>
          </p:txBody>
        </p:sp>
      </p:grpSp>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OpenFlow já é realidade no mercado</a:t>
            </a:r>
          </a:p>
        </p:txBody>
      </p:sp>
      <p:sp>
        <p:nvSpPr>
          <p:cNvPr id="384" name="Shape 384"/>
          <p:cNvSpPr txBox="1">
            <a:spLocks noGrp="1"/>
          </p:cNvSpPr>
          <p:nvPr>
            <p:ph type="sldNum" sz="quarter" idx="12"/>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898989"/>
              </a:buClr>
              <a:buSzPct val="25000"/>
              <a:buFont typeface="Arial"/>
              <a:buNone/>
            </a:pPr>
            <a:fld id="{00000000-1234-1234-1234-123412341234}" type="slidenum">
              <a:rPr lang="pt-BR" sz="1200" b="0" i="0" u="none" strike="noStrike" cap="none" baseline="0">
                <a:solidFill>
                  <a:srgbClr val="898989"/>
                </a:solidFill>
                <a:latin typeface="Arial"/>
                <a:ea typeface="Arial"/>
                <a:cs typeface="Arial"/>
                <a:sym typeface="Arial"/>
              </a:rPr>
              <a:pPr marL="0" marR="0" lvl="0" indent="0" algn="l" rtl="0">
                <a:lnSpc>
                  <a:spcPct val="100000"/>
                </a:lnSpc>
                <a:spcBef>
                  <a:spcPts val="0"/>
                </a:spcBef>
                <a:spcAft>
                  <a:spcPts val="0"/>
                </a:spcAft>
                <a:buClr>
                  <a:srgbClr val="898989"/>
                </a:buClr>
                <a:buSzPct val="25000"/>
                <a:buFont typeface="Arial"/>
                <a:buNone/>
              </a:pPr>
              <a:t>26</a:t>
            </a:fld>
            <a:endParaRPr lang="pt-BR" sz="1200" b="0" i="0" u="none" strike="noStrike" cap="none" baseline="0">
              <a:solidFill>
                <a:srgbClr val="898989"/>
              </a:solidFill>
              <a:latin typeface="Arial"/>
              <a:ea typeface="Arial"/>
              <a:cs typeface="Arial"/>
              <a:sym typeface="Arial"/>
            </a:endParaRPr>
          </a:p>
        </p:txBody>
      </p:sp>
      <p:grpSp>
        <p:nvGrpSpPr>
          <p:cNvPr id="385" name="Shape 385"/>
          <p:cNvGrpSpPr/>
          <p:nvPr/>
        </p:nvGrpSpPr>
        <p:grpSpPr>
          <a:xfrm>
            <a:off x="115004" y="975097"/>
            <a:ext cx="8947149" cy="3940174"/>
            <a:chOff x="179511" y="1203598"/>
            <a:chExt cx="8947086" cy="3939901"/>
          </a:xfrm>
        </p:grpSpPr>
        <p:pic>
          <p:nvPicPr>
            <p:cNvPr id="386" name="Shape 386"/>
            <p:cNvPicPr preferRelativeResize="0"/>
            <p:nvPr/>
          </p:nvPicPr>
          <p:blipFill rotWithShape="1">
            <a:blip r:embed="rId3">
              <a:alphaModFix/>
            </a:blip>
            <a:srcRect/>
            <a:stretch/>
          </p:blipFill>
          <p:spPr>
            <a:xfrm>
              <a:off x="6036569" y="1203598"/>
              <a:ext cx="3090028" cy="3907570"/>
            </a:xfrm>
            <a:prstGeom prst="rect">
              <a:avLst/>
            </a:prstGeom>
            <a:noFill/>
            <a:ln>
              <a:noFill/>
            </a:ln>
          </p:spPr>
        </p:pic>
        <p:pic>
          <p:nvPicPr>
            <p:cNvPr id="387" name="Shape 387"/>
            <p:cNvPicPr preferRelativeResize="0"/>
            <p:nvPr/>
          </p:nvPicPr>
          <p:blipFill rotWithShape="1">
            <a:blip r:embed="rId4">
              <a:alphaModFix/>
            </a:blip>
            <a:srcRect/>
            <a:stretch/>
          </p:blipFill>
          <p:spPr>
            <a:xfrm>
              <a:off x="3131840" y="1203598"/>
              <a:ext cx="3091024" cy="3939901"/>
            </a:xfrm>
            <a:prstGeom prst="rect">
              <a:avLst/>
            </a:prstGeom>
            <a:noFill/>
            <a:ln>
              <a:noFill/>
            </a:ln>
          </p:spPr>
        </p:pic>
        <p:pic>
          <p:nvPicPr>
            <p:cNvPr id="388" name="Shape 388"/>
            <p:cNvPicPr preferRelativeResize="0"/>
            <p:nvPr/>
          </p:nvPicPr>
          <p:blipFill rotWithShape="1">
            <a:blip r:embed="rId5">
              <a:alphaModFix/>
            </a:blip>
            <a:srcRect/>
            <a:stretch/>
          </p:blipFill>
          <p:spPr>
            <a:xfrm>
              <a:off x="179511" y="1203598"/>
              <a:ext cx="2994645" cy="3867894"/>
            </a:xfrm>
            <a:prstGeom prst="rect">
              <a:avLst/>
            </a:prstGeom>
            <a:noFill/>
            <a:ln>
              <a:noFill/>
            </a:ln>
          </p:spPr>
        </p:pic>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animEffect transition="in" filter="fade">
                                      <p:cBhvr>
                                        <p:cTn id="7" dur="500"/>
                                        <p:tgtEl>
                                          <p:spTgt spid="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5" name="Shape 395"/>
          <p:cNvSpPr txBox="1">
            <a:spLocks noGrp="1"/>
          </p:cNvSpPr>
          <p:nvPr>
            <p:ph type="title"/>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Roteiro</a:t>
            </a:r>
          </a:p>
        </p:txBody>
      </p:sp>
      <p:sp>
        <p:nvSpPr>
          <p:cNvPr id="393" name="Shape 393"/>
          <p:cNvSpPr txBox="1">
            <a:spLocks noGrp="1"/>
          </p:cNvSpPr>
          <p:nvPr>
            <p:ph type="body" idx="1"/>
          </p:nvPr>
        </p:nvSpPr>
        <p:spPr>
          <a:prstGeom prst="rect">
            <a:avLst/>
          </a:prstGeom>
          <a:noFill/>
          <a:ln>
            <a:noFill/>
          </a:ln>
        </p:spPr>
        <p:txBody>
          <a:bodyPr lIns="91425" tIns="91425" rIns="91425" bIns="91425" anchor="t" anchorCtr="0">
            <a:noAutofit/>
          </a:bodyPr>
          <a:lstStyle/>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dirty="0">
                <a:solidFill>
                  <a:srgbClr val="333333"/>
                </a:solidFill>
                <a:latin typeface="Helvetica Neue"/>
                <a:ea typeface="Helvetica Neue"/>
                <a:cs typeface="Helvetica Neue"/>
                <a:sym typeface="Helvetica Neue"/>
              </a:rPr>
              <a:t>Introdução</a:t>
            </a:r>
          </a:p>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dirty="0">
                <a:solidFill>
                  <a:srgbClr val="333333"/>
                </a:solidFill>
                <a:latin typeface="Helvetica Neue"/>
                <a:ea typeface="Helvetica Neue"/>
                <a:cs typeface="Helvetica Neue"/>
                <a:sym typeface="Helvetica Neue"/>
              </a:rPr>
              <a:t>Elementos de uma rede tradicional</a:t>
            </a:r>
          </a:p>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dirty="0">
                <a:solidFill>
                  <a:srgbClr val="333333"/>
                </a:solidFill>
                <a:latin typeface="Helvetica Neue"/>
                <a:ea typeface="Helvetica Neue"/>
                <a:cs typeface="Helvetica Neue"/>
                <a:sym typeface="Helvetica Neue"/>
              </a:rPr>
              <a:t>O padrão </a:t>
            </a:r>
            <a:r>
              <a:rPr lang="pt-BR" sz="1800" b="0" i="0" u="none" strike="noStrike" cap="none" baseline="0" dirty="0" err="1">
                <a:solidFill>
                  <a:srgbClr val="333333"/>
                </a:solidFill>
                <a:latin typeface="Helvetica Neue"/>
                <a:ea typeface="Helvetica Neue"/>
                <a:cs typeface="Helvetica Neue"/>
                <a:sym typeface="Helvetica Neue"/>
              </a:rPr>
              <a:t>OpenFlow</a:t>
            </a:r>
            <a:endParaRPr lang="pt-BR" sz="1800" b="0" i="0" u="none" strike="noStrike" cap="none" baseline="0" dirty="0">
              <a:solidFill>
                <a:srgbClr val="333333"/>
              </a:solidFill>
              <a:latin typeface="Helvetica Neue"/>
              <a:ea typeface="Helvetica Neue"/>
              <a:cs typeface="Helvetica Neue"/>
              <a:sym typeface="Helvetica Neue"/>
            </a:endParaRPr>
          </a:p>
          <a:p>
            <a:pPr marL="336004" marR="0" lvl="0" indent="-336004" algn="l" rtl="0">
              <a:lnSpc>
                <a:spcPct val="130000"/>
              </a:lnSpc>
              <a:spcBef>
                <a:spcPts val="0"/>
              </a:spcBef>
              <a:spcAft>
                <a:spcPts val="0"/>
              </a:spcAft>
              <a:buClr>
                <a:schemeClr val="dk2"/>
              </a:buClr>
              <a:buSzPct val="75000"/>
              <a:buFont typeface="Helvetica Neue"/>
              <a:buChar char="•"/>
            </a:pPr>
            <a:r>
              <a:rPr lang="pt-BR" sz="1800" b="1" i="0" u="none" strike="noStrike" cap="none" baseline="0" dirty="0">
                <a:solidFill>
                  <a:srgbClr val="333333"/>
                </a:solidFill>
                <a:latin typeface="Helvetica Neue"/>
                <a:ea typeface="Helvetica Neue"/>
                <a:cs typeface="Helvetica Neue"/>
                <a:sym typeface="Helvetica Neue"/>
              </a:rPr>
              <a:t>O princípio de Redes Definidas por Software</a:t>
            </a:r>
          </a:p>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dirty="0">
                <a:solidFill>
                  <a:srgbClr val="333333"/>
                </a:solidFill>
                <a:latin typeface="Helvetica Neue"/>
                <a:ea typeface="Helvetica Neue"/>
                <a:cs typeface="Helvetica Neue"/>
                <a:sym typeface="Helvetica Neue"/>
              </a:rPr>
              <a:t>Cenários de aplicação</a:t>
            </a:r>
          </a:p>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dirty="0">
                <a:solidFill>
                  <a:srgbClr val="333333"/>
                </a:solidFill>
                <a:latin typeface="Helvetica Neue"/>
                <a:ea typeface="Helvetica Neue"/>
                <a:cs typeface="Helvetica Neue"/>
                <a:sym typeface="Helvetica Neue"/>
              </a:rPr>
              <a:t>O controlador SDN</a:t>
            </a:r>
          </a:p>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dirty="0">
                <a:solidFill>
                  <a:srgbClr val="333333"/>
                </a:solidFill>
                <a:latin typeface="Helvetica Neue"/>
                <a:ea typeface="Helvetica Neue"/>
                <a:cs typeface="Helvetica Neue"/>
                <a:sym typeface="Helvetica Neue"/>
              </a:rPr>
              <a:t>Exemplos de controladores existentes</a:t>
            </a:r>
          </a:p>
        </p:txBody>
      </p:sp>
      <p:sp>
        <p:nvSpPr>
          <p:cNvPr id="394" name="Shape 394"/>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27</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Shape 400"/>
          <p:cNvSpPr txBox="1">
            <a:spLocks noGrp="1"/>
          </p:cNvSpPr>
          <p:nvPr>
            <p:ph type="title"/>
          </p:nvPr>
        </p:nvSpPr>
        <p:spPr>
          <a:xfrm>
            <a:off x="174631" y="34925"/>
            <a:ext cx="8861865" cy="739800"/>
          </a:xfrm>
          <a:prstGeom prst="rect">
            <a:avLst/>
          </a:prstGeom>
        </p:spPr>
        <p:txBody>
          <a:bodyPr lIns="91425" tIns="91425" rIns="91425" bIns="91425" anchor="ctr" anchorCtr="0">
            <a:noAutofit/>
          </a:bodyPr>
          <a:lstStyle/>
          <a:p>
            <a:pPr>
              <a:spcBef>
                <a:spcPts val="0"/>
              </a:spcBef>
              <a:buNone/>
            </a:pPr>
            <a:r>
              <a:rPr lang="pt-BR" sz="1700" b="1" dirty="0">
                <a:solidFill>
                  <a:schemeClr val="lt1"/>
                </a:solidFill>
                <a:latin typeface="Arial"/>
                <a:ea typeface="Arial"/>
                <a:cs typeface="Arial"/>
                <a:sym typeface="Arial"/>
              </a:rPr>
              <a:t>A proposta de Redes Definidas por Software</a:t>
            </a:r>
          </a:p>
        </p:txBody>
      </p:sp>
      <p:sp>
        <p:nvSpPr>
          <p:cNvPr id="401" name="Shape 401"/>
          <p:cNvSpPr txBox="1">
            <a:spLocks noGrp="1"/>
          </p:cNvSpPr>
          <p:nvPr>
            <p:ph type="body" idx="1"/>
          </p:nvPr>
        </p:nvSpPr>
        <p:spPr>
          <a:xfrm>
            <a:off x="321324" y="992574"/>
            <a:ext cx="8590199" cy="4027447"/>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pt-BR" sz="2200" dirty="0"/>
              <a:t>Retirar do comutador (switch/roteador) a lógica do plano de controle</a:t>
            </a:r>
          </a:p>
          <a:p>
            <a:pPr marL="457200" lvl="0" indent="-228600" rtl="0">
              <a:lnSpc>
                <a:spcPct val="115000"/>
              </a:lnSpc>
              <a:spcBef>
                <a:spcPts val="0"/>
              </a:spcBef>
              <a:buChar char="●"/>
            </a:pPr>
            <a:r>
              <a:rPr lang="pt-BR" sz="2200" dirty="0"/>
              <a:t>Transferir essa funcionalidade para um controlador da rede</a:t>
            </a:r>
          </a:p>
          <a:p>
            <a:pPr marL="457200" lvl="0" indent="-228600" rtl="0">
              <a:lnSpc>
                <a:spcPct val="115000"/>
              </a:lnSpc>
              <a:spcBef>
                <a:spcPts val="0"/>
              </a:spcBef>
              <a:buChar char="●"/>
            </a:pPr>
            <a:r>
              <a:rPr lang="pt-BR" sz="2200" dirty="0"/>
              <a:t>Controlador pode executar programas que comandam funções</a:t>
            </a:r>
          </a:p>
          <a:p>
            <a:pPr marL="914400" lvl="1" indent="-228600" rtl="0">
              <a:lnSpc>
                <a:spcPct val="115000"/>
              </a:lnSpc>
              <a:spcBef>
                <a:spcPts val="0"/>
              </a:spcBef>
            </a:pPr>
            <a:r>
              <a:rPr lang="pt-BR" sz="2200" dirty="0"/>
              <a:t>O controlador atua como um Sistema Operacional da rede</a:t>
            </a:r>
          </a:p>
          <a:p>
            <a:pPr marL="914400" lvl="1" indent="-228600" rtl="0">
              <a:lnSpc>
                <a:spcPct val="115000"/>
              </a:lnSpc>
              <a:spcBef>
                <a:spcPts val="0"/>
              </a:spcBef>
            </a:pPr>
            <a:r>
              <a:rPr lang="pt-BR" sz="2200" dirty="0"/>
              <a:t>Os programas são as aplicações que executam na rede</a:t>
            </a:r>
          </a:p>
          <a:p>
            <a:pPr marL="457200" lvl="0" indent="-228600" rtl="0">
              <a:lnSpc>
                <a:spcPct val="115000"/>
              </a:lnSpc>
              <a:spcBef>
                <a:spcPts val="0"/>
              </a:spcBef>
              <a:buChar char="●"/>
            </a:pPr>
            <a:r>
              <a:rPr lang="pt-BR" sz="2200" dirty="0"/>
              <a:t>O controlador programa as tabelas de encaminhamento</a:t>
            </a:r>
          </a:p>
          <a:p>
            <a:pPr marL="457200" lvl="0" indent="-228600">
              <a:lnSpc>
                <a:spcPct val="115000"/>
              </a:lnSpc>
              <a:spcBef>
                <a:spcPts val="0"/>
              </a:spcBef>
              <a:buChar char="●"/>
            </a:pPr>
            <a:r>
              <a:rPr lang="pt-BR" sz="2200" dirty="0"/>
              <a:t>Comutadores consultam o controlador para casos indefinidos</a:t>
            </a:r>
          </a:p>
        </p:txBody>
      </p:sp>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Shape 406"/>
          <p:cNvSpPr txBox="1">
            <a:spLocks noGrp="1"/>
          </p:cNvSpPr>
          <p:nvPr>
            <p:ph type="title"/>
          </p:nvPr>
        </p:nvSpPr>
        <p:spPr>
          <a:prstGeom prst="rect">
            <a:avLst/>
          </a:prstGeom>
          <a:noFill/>
          <a:ln>
            <a:noFill/>
          </a:ln>
        </p:spPr>
        <p:txBody>
          <a:bodyPr lIns="91425" tIns="91425" rIns="11717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dirty="0">
                <a:solidFill>
                  <a:schemeClr val="lt1"/>
                </a:solidFill>
                <a:latin typeface="Arial"/>
                <a:ea typeface="Arial"/>
                <a:cs typeface="Arial"/>
                <a:sym typeface="Arial"/>
              </a:rPr>
              <a:t>A proposta de SDN</a:t>
            </a:r>
          </a:p>
        </p:txBody>
      </p:sp>
      <p:sp>
        <p:nvSpPr>
          <p:cNvPr id="407" name="Shape 407"/>
          <p:cNvSpPr txBox="1">
            <a:spLocks noGrp="1"/>
          </p:cNvSpPr>
          <p:nvPr>
            <p:ph type="sldNum" sz="quarter" idx="12"/>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sz="1400"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29</a:t>
            </a:fld>
            <a:endParaRPr lang="pt-BR" sz="1400" b="0" i="0" u="none" strike="noStrike" cap="none" baseline="0">
              <a:solidFill>
                <a:srgbClr val="000000"/>
              </a:solidFill>
              <a:latin typeface="Arial"/>
              <a:ea typeface="Arial"/>
              <a:cs typeface="Arial"/>
              <a:sym typeface="Arial"/>
            </a:endParaRPr>
          </a:p>
        </p:txBody>
      </p:sp>
      <p:cxnSp>
        <p:nvCxnSpPr>
          <p:cNvPr id="408" name="Shape 408"/>
          <p:cNvCxnSpPr/>
          <p:nvPr/>
        </p:nvCxnSpPr>
        <p:spPr>
          <a:xfrm rot="10800000" flipH="1">
            <a:off x="1370879" y="1831225"/>
            <a:ext cx="47399" cy="1034700"/>
          </a:xfrm>
          <a:prstGeom prst="straightConnector1">
            <a:avLst/>
          </a:prstGeom>
          <a:noFill/>
          <a:ln w="38100" cap="flat" cmpd="sng">
            <a:solidFill>
              <a:srgbClr val="290082"/>
            </a:solidFill>
            <a:prstDash val="dot"/>
            <a:round/>
            <a:headEnd type="none" w="med" len="med"/>
            <a:tailEnd type="none" w="med" len="med"/>
          </a:ln>
        </p:spPr>
      </p:cxnSp>
      <p:cxnSp>
        <p:nvCxnSpPr>
          <p:cNvPr id="409" name="Shape 409"/>
          <p:cNvCxnSpPr/>
          <p:nvPr/>
        </p:nvCxnSpPr>
        <p:spPr>
          <a:xfrm rot="10800000" flipH="1">
            <a:off x="4320000" y="1767498"/>
            <a:ext cx="47399" cy="1034700"/>
          </a:xfrm>
          <a:prstGeom prst="straightConnector1">
            <a:avLst/>
          </a:prstGeom>
          <a:noFill/>
          <a:ln w="38100" cap="flat" cmpd="sng">
            <a:solidFill>
              <a:srgbClr val="290082"/>
            </a:solidFill>
            <a:prstDash val="dot"/>
            <a:round/>
            <a:headEnd type="none" w="med" len="med"/>
            <a:tailEnd type="none" w="med" len="med"/>
          </a:ln>
        </p:spPr>
      </p:cxnSp>
      <p:cxnSp>
        <p:nvCxnSpPr>
          <p:cNvPr id="410" name="Shape 410"/>
          <p:cNvCxnSpPr/>
          <p:nvPr/>
        </p:nvCxnSpPr>
        <p:spPr>
          <a:xfrm rot="10800000" flipH="1">
            <a:off x="3041280" y="2007225"/>
            <a:ext cx="46199" cy="2194799"/>
          </a:xfrm>
          <a:prstGeom prst="straightConnector1">
            <a:avLst/>
          </a:prstGeom>
          <a:noFill/>
          <a:ln w="38100" cap="flat" cmpd="sng">
            <a:solidFill>
              <a:srgbClr val="290082"/>
            </a:solidFill>
            <a:prstDash val="dot"/>
            <a:round/>
            <a:headEnd type="none" w="med" len="med"/>
            <a:tailEnd type="none" w="med" len="med"/>
          </a:ln>
        </p:spPr>
      </p:cxnSp>
      <p:cxnSp>
        <p:nvCxnSpPr>
          <p:cNvPr id="411" name="Shape 411"/>
          <p:cNvCxnSpPr/>
          <p:nvPr/>
        </p:nvCxnSpPr>
        <p:spPr>
          <a:xfrm rot="10800000">
            <a:off x="6098401" y="2004026"/>
            <a:ext cx="7200" cy="1437600"/>
          </a:xfrm>
          <a:prstGeom prst="straightConnector1">
            <a:avLst/>
          </a:prstGeom>
          <a:noFill/>
          <a:ln w="38100" cap="flat" cmpd="sng">
            <a:solidFill>
              <a:srgbClr val="290082"/>
            </a:solidFill>
            <a:prstDash val="dot"/>
            <a:round/>
            <a:headEnd type="none" w="med" len="med"/>
            <a:tailEnd type="none" w="med" len="med"/>
          </a:ln>
        </p:spPr>
      </p:cxnSp>
      <p:cxnSp>
        <p:nvCxnSpPr>
          <p:cNvPr id="412" name="Shape 412"/>
          <p:cNvCxnSpPr/>
          <p:nvPr/>
        </p:nvCxnSpPr>
        <p:spPr>
          <a:xfrm rot="10800000" flipH="1">
            <a:off x="7891200" y="1827984"/>
            <a:ext cx="47399" cy="1034700"/>
          </a:xfrm>
          <a:prstGeom prst="straightConnector1">
            <a:avLst/>
          </a:prstGeom>
          <a:noFill/>
          <a:ln w="38100" cap="flat" cmpd="sng">
            <a:solidFill>
              <a:srgbClr val="290082"/>
            </a:solidFill>
            <a:prstDash val="dot"/>
            <a:round/>
            <a:headEnd type="none" w="med" len="med"/>
            <a:tailEnd type="none" w="med" len="med"/>
          </a:ln>
        </p:spPr>
      </p:cxnSp>
      <p:cxnSp>
        <p:nvCxnSpPr>
          <p:cNvPr id="413" name="Shape 413"/>
          <p:cNvCxnSpPr/>
          <p:nvPr/>
        </p:nvCxnSpPr>
        <p:spPr>
          <a:xfrm>
            <a:off x="1589759" y="3427585"/>
            <a:ext cx="912900" cy="999000"/>
          </a:xfrm>
          <a:prstGeom prst="straightConnector1">
            <a:avLst/>
          </a:prstGeom>
          <a:noFill/>
          <a:ln w="38100" cap="flat" cmpd="sng">
            <a:solidFill>
              <a:srgbClr val="0079A5"/>
            </a:solidFill>
            <a:prstDash val="solid"/>
            <a:round/>
            <a:headEnd type="none" w="med" len="med"/>
            <a:tailEnd type="none" w="med" len="med"/>
          </a:ln>
        </p:spPr>
      </p:cxnSp>
      <p:cxnSp>
        <p:nvCxnSpPr>
          <p:cNvPr id="414" name="Shape 414"/>
          <p:cNvCxnSpPr/>
          <p:nvPr/>
        </p:nvCxnSpPr>
        <p:spPr>
          <a:xfrm rot="10800000" flipH="1">
            <a:off x="2086560" y="2580901"/>
            <a:ext cx="1339199" cy="623099"/>
          </a:xfrm>
          <a:prstGeom prst="straightConnector1">
            <a:avLst/>
          </a:prstGeom>
          <a:noFill/>
          <a:ln w="38100" cap="flat" cmpd="sng">
            <a:solidFill>
              <a:srgbClr val="0079A5"/>
            </a:solidFill>
            <a:prstDash val="solid"/>
            <a:round/>
            <a:headEnd type="none" w="med" len="med"/>
            <a:tailEnd type="none" w="med" len="med"/>
          </a:ln>
        </p:spPr>
      </p:cxnSp>
      <p:cxnSp>
        <p:nvCxnSpPr>
          <p:cNvPr id="415" name="Shape 415"/>
          <p:cNvCxnSpPr/>
          <p:nvPr/>
        </p:nvCxnSpPr>
        <p:spPr>
          <a:xfrm rot="10800000" flipH="1">
            <a:off x="4176000" y="3777460"/>
            <a:ext cx="1153499" cy="373800"/>
          </a:xfrm>
          <a:prstGeom prst="straightConnector1">
            <a:avLst/>
          </a:prstGeom>
          <a:noFill/>
          <a:ln w="38100" cap="flat" cmpd="sng">
            <a:solidFill>
              <a:srgbClr val="0079A5"/>
            </a:solidFill>
            <a:prstDash val="solid"/>
            <a:round/>
            <a:headEnd type="none" w="med" len="med"/>
            <a:tailEnd type="none" w="med" len="med"/>
          </a:ln>
        </p:spPr>
      </p:cxnSp>
      <p:cxnSp>
        <p:nvCxnSpPr>
          <p:cNvPr id="416" name="Shape 416"/>
          <p:cNvCxnSpPr/>
          <p:nvPr/>
        </p:nvCxnSpPr>
        <p:spPr>
          <a:xfrm rot="10800000">
            <a:off x="5032801" y="2657378"/>
            <a:ext cx="842400" cy="911700"/>
          </a:xfrm>
          <a:prstGeom prst="straightConnector1">
            <a:avLst/>
          </a:prstGeom>
          <a:noFill/>
          <a:ln w="38100" cap="flat" cmpd="sng">
            <a:solidFill>
              <a:srgbClr val="0079A5"/>
            </a:solidFill>
            <a:prstDash val="solid"/>
            <a:round/>
            <a:headEnd type="none" w="med" len="med"/>
            <a:tailEnd type="none" w="med" len="med"/>
          </a:ln>
        </p:spPr>
      </p:cxnSp>
      <p:cxnSp>
        <p:nvCxnSpPr>
          <p:cNvPr id="417" name="Shape 417"/>
          <p:cNvCxnSpPr/>
          <p:nvPr/>
        </p:nvCxnSpPr>
        <p:spPr>
          <a:xfrm rot="10800000" flipH="1">
            <a:off x="6876000" y="2931962"/>
            <a:ext cx="1556699" cy="849900"/>
          </a:xfrm>
          <a:prstGeom prst="straightConnector1">
            <a:avLst/>
          </a:prstGeom>
          <a:noFill/>
          <a:ln w="38100" cap="flat" cmpd="sng">
            <a:solidFill>
              <a:srgbClr val="0079A5"/>
            </a:solidFill>
            <a:prstDash val="solid"/>
            <a:round/>
            <a:headEnd type="none" w="med" len="med"/>
            <a:tailEnd type="none" w="med" len="med"/>
          </a:ln>
        </p:spPr>
      </p:cxnSp>
      <p:sp>
        <p:nvSpPr>
          <p:cNvPr id="418" name="Shape 418"/>
          <p:cNvSpPr/>
          <p:nvPr/>
        </p:nvSpPr>
        <p:spPr>
          <a:xfrm>
            <a:off x="316800" y="2601297"/>
            <a:ext cx="2165699" cy="829499"/>
          </a:xfrm>
          <a:prstGeom prst="roundRect">
            <a:avLst>
              <a:gd name="adj" fmla="val 15625"/>
            </a:avLst>
          </a:prstGeom>
          <a:solidFill>
            <a:srgbClr val="002D99"/>
          </a:solidFill>
          <a:ln w="63500" cap="flat" cmpd="sng">
            <a:solidFill>
              <a:srgbClr val="84DDFD"/>
            </a:solidFill>
            <a:prstDash val="solid"/>
            <a:round/>
            <a:headEnd type="none" w="med" len="med"/>
            <a:tailEnd type="none" w="med" len="med"/>
          </a:ln>
        </p:spPr>
        <p:txBody>
          <a:bodyPr lIns="0" tIns="0" rIns="36850" bIns="0" anchor="ctr" anchorCtr="0">
            <a:noAutofit/>
          </a:bodyPr>
          <a:lstStyle/>
          <a:p>
            <a:pPr marL="36000" marR="0" lvl="0" indent="-10600" algn="ctr" rtl="0">
              <a:lnSpc>
                <a:spcPct val="100000"/>
              </a:lnSpc>
              <a:spcBef>
                <a:spcPts val="0"/>
              </a:spcBef>
              <a:spcAft>
                <a:spcPts val="0"/>
              </a:spcAft>
              <a:buClr>
                <a:srgbClr val="CDCDCD"/>
              </a:buClr>
              <a:buSzPct val="25000"/>
              <a:buFont typeface="Arial"/>
              <a:buNone/>
            </a:pPr>
            <a:r>
              <a:rPr lang="pt-BR" sz="1400" b="0" i="0" u="none" strike="noStrike" cap="none" baseline="0">
                <a:solidFill>
                  <a:srgbClr val="CDCDCD"/>
                </a:solidFill>
                <a:latin typeface="Arial"/>
                <a:ea typeface="Arial"/>
                <a:cs typeface="Arial"/>
                <a:sym typeface="Arial"/>
              </a:rPr>
              <a:t>HW </a:t>
            </a:r>
            <a:r>
              <a:rPr lang="pt-BR" sz="1400" b="1" i="0" u="none" strike="noStrike" cap="none" baseline="0">
                <a:solidFill>
                  <a:srgbClr val="CDCDCD"/>
                </a:solidFill>
                <a:latin typeface="Arial"/>
                <a:ea typeface="Arial"/>
                <a:cs typeface="Arial"/>
                <a:sym typeface="Arial"/>
              </a:rPr>
              <a:t>simplificado</a:t>
            </a:r>
            <a:r>
              <a:rPr lang="pt-BR" sz="1400" b="0" i="0" u="none" strike="noStrike" cap="none" baseline="0">
                <a:solidFill>
                  <a:srgbClr val="CDCDCD"/>
                </a:solidFill>
                <a:latin typeface="Arial"/>
                <a:ea typeface="Arial"/>
                <a:cs typeface="Arial"/>
                <a:sym typeface="Arial"/>
              </a:rPr>
              <a:t> de encaminhamento de pacotes</a:t>
            </a:r>
          </a:p>
        </p:txBody>
      </p:sp>
      <p:sp>
        <p:nvSpPr>
          <p:cNvPr id="419" name="Shape 419"/>
          <p:cNvSpPr/>
          <p:nvPr/>
        </p:nvSpPr>
        <p:spPr>
          <a:xfrm>
            <a:off x="686879" y="1577350"/>
            <a:ext cx="8098500" cy="483900"/>
          </a:xfrm>
          <a:prstGeom prst="roundRect">
            <a:avLst>
              <a:gd name="adj" fmla="val 26782"/>
            </a:avLst>
          </a:prstGeom>
          <a:solidFill>
            <a:srgbClr val="FF2712"/>
          </a:solidFill>
          <a:ln>
            <a:noFill/>
          </a:ln>
        </p:spPr>
        <p:txBody>
          <a:bodyPr lIns="0" tIns="0" rIns="36850" bIns="0" anchor="ctr" anchorCtr="0">
            <a:noAutofit/>
          </a:bodyPr>
          <a:lstStyle/>
          <a:p>
            <a:pPr marL="36000" marR="0" lvl="0" indent="-10600" algn="ctr" rtl="0">
              <a:lnSpc>
                <a:spcPct val="100000"/>
              </a:lnSpc>
              <a:spcBef>
                <a:spcPts val="0"/>
              </a:spcBef>
              <a:spcAft>
                <a:spcPts val="0"/>
              </a:spcAft>
              <a:buClr>
                <a:srgbClr val="E6E6E6"/>
              </a:buClr>
              <a:buSzPct val="25000"/>
              <a:buFont typeface="Arial"/>
              <a:buNone/>
            </a:pPr>
            <a:r>
              <a:rPr lang="pt-BR" sz="1400" b="0" i="0" u="none" strike="noStrike" cap="none" baseline="0">
                <a:solidFill>
                  <a:srgbClr val="E6E6E6"/>
                </a:solidFill>
                <a:latin typeface="Arial"/>
                <a:ea typeface="Arial"/>
                <a:cs typeface="Arial"/>
                <a:sym typeface="Arial"/>
              </a:rPr>
              <a:t>Sistema Operacional da Rede</a:t>
            </a:r>
          </a:p>
        </p:txBody>
      </p:sp>
      <p:sp>
        <p:nvSpPr>
          <p:cNvPr id="420" name="Shape 420"/>
          <p:cNvSpPr/>
          <p:nvPr/>
        </p:nvSpPr>
        <p:spPr>
          <a:xfrm>
            <a:off x="1572479" y="1026491"/>
            <a:ext cx="944700" cy="483900"/>
          </a:xfrm>
          <a:prstGeom prst="roundRect">
            <a:avLst>
              <a:gd name="adj" fmla="val 26782"/>
            </a:avLst>
          </a:prstGeom>
          <a:solidFill>
            <a:srgbClr val="FD9A00"/>
          </a:solidFill>
          <a:ln>
            <a:noFill/>
          </a:ln>
        </p:spPr>
        <p:txBody>
          <a:bodyPr lIns="0" tIns="0" rIns="36850" bIns="0" anchor="ctr" anchorCtr="0">
            <a:noAutofit/>
          </a:bodyPr>
          <a:lstStyle/>
          <a:p>
            <a:pPr marL="36000" marR="0" lvl="0" indent="-10600" algn="ctr"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Função</a:t>
            </a:r>
          </a:p>
          <a:p>
            <a:pPr marL="36000" marR="0" lvl="0" indent="-10600" algn="ctr"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(Aplic.)</a:t>
            </a:r>
          </a:p>
        </p:txBody>
      </p:sp>
      <p:sp>
        <p:nvSpPr>
          <p:cNvPr id="421" name="Shape 421"/>
          <p:cNvSpPr/>
          <p:nvPr/>
        </p:nvSpPr>
        <p:spPr>
          <a:xfrm>
            <a:off x="4789439" y="957365"/>
            <a:ext cx="633599" cy="483900"/>
          </a:xfrm>
          <a:prstGeom prst="rect">
            <a:avLst/>
          </a:prstGeom>
          <a:noFill/>
          <a:ln>
            <a:noFill/>
          </a:ln>
        </p:spPr>
        <p:txBody>
          <a:bodyPr lIns="0" tIns="0" rIns="36850" bIns="0" anchor="t" anchorCtr="0">
            <a:noAutofit/>
          </a:bodyPr>
          <a:lstStyle/>
          <a:p>
            <a:pPr marL="36000" marR="0" lvl="0" indent="-10600" algn="l" rtl="0">
              <a:lnSpc>
                <a:spcPct val="100000"/>
              </a:lnSpc>
              <a:spcBef>
                <a:spcPts val="0"/>
              </a:spcBef>
              <a:spcAft>
                <a:spcPts val="0"/>
              </a:spcAft>
              <a:buClr>
                <a:schemeClr val="dk1"/>
              </a:buClr>
              <a:buSzPct val="25000"/>
              <a:buFont typeface="Arial"/>
              <a:buNone/>
            </a:pPr>
            <a:r>
              <a:rPr lang="pt-BR" sz="3300" b="0" i="0" u="none" strike="noStrike" cap="none" baseline="0">
                <a:solidFill>
                  <a:schemeClr val="dk1"/>
                </a:solidFill>
                <a:latin typeface="Arial"/>
                <a:ea typeface="Arial"/>
                <a:cs typeface="Arial"/>
                <a:sym typeface="Arial"/>
              </a:rPr>
              <a:t>....</a:t>
            </a:r>
          </a:p>
        </p:txBody>
      </p:sp>
      <p:sp>
        <p:nvSpPr>
          <p:cNvPr id="422" name="Shape 422"/>
          <p:cNvSpPr/>
          <p:nvPr/>
        </p:nvSpPr>
        <p:spPr>
          <a:xfrm>
            <a:off x="2615040" y="1024330"/>
            <a:ext cx="944700" cy="483900"/>
          </a:xfrm>
          <a:prstGeom prst="roundRect">
            <a:avLst>
              <a:gd name="adj" fmla="val 26782"/>
            </a:avLst>
          </a:prstGeom>
          <a:solidFill>
            <a:srgbClr val="FD9A00"/>
          </a:solidFill>
          <a:ln>
            <a:noFill/>
          </a:ln>
        </p:spPr>
        <p:txBody>
          <a:bodyPr lIns="0" tIns="0" rIns="36850" bIns="0" anchor="ctr" anchorCtr="0">
            <a:noAutofit/>
          </a:bodyPr>
          <a:lstStyle/>
          <a:p>
            <a:pPr marL="36000" marR="0" lvl="0" indent="-10600" algn="ctr"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Função</a:t>
            </a:r>
          </a:p>
          <a:p>
            <a:pPr marL="36000" marR="0" lvl="0" indent="-10600" algn="ctr"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(Aplic.)</a:t>
            </a:r>
          </a:p>
        </p:txBody>
      </p:sp>
      <p:sp>
        <p:nvSpPr>
          <p:cNvPr id="423" name="Shape 423"/>
          <p:cNvSpPr/>
          <p:nvPr/>
        </p:nvSpPr>
        <p:spPr>
          <a:xfrm>
            <a:off x="3651839" y="1024330"/>
            <a:ext cx="944700" cy="483900"/>
          </a:xfrm>
          <a:prstGeom prst="roundRect">
            <a:avLst>
              <a:gd name="adj" fmla="val 26782"/>
            </a:avLst>
          </a:prstGeom>
          <a:solidFill>
            <a:srgbClr val="FD9A00"/>
          </a:solidFill>
          <a:ln>
            <a:noFill/>
          </a:ln>
        </p:spPr>
        <p:txBody>
          <a:bodyPr lIns="0" tIns="0" rIns="36850" bIns="0" anchor="ctr" anchorCtr="0">
            <a:noAutofit/>
          </a:bodyPr>
          <a:lstStyle/>
          <a:p>
            <a:pPr marL="36000" marR="0" lvl="0" indent="-10600" algn="ctr"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Função</a:t>
            </a:r>
          </a:p>
          <a:p>
            <a:pPr marL="36000" marR="0" lvl="0" indent="-10600" algn="ctr"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(Aplic.)</a:t>
            </a:r>
          </a:p>
        </p:txBody>
      </p:sp>
      <p:sp>
        <p:nvSpPr>
          <p:cNvPr id="424" name="Shape 424"/>
          <p:cNvSpPr/>
          <p:nvPr/>
        </p:nvSpPr>
        <p:spPr>
          <a:xfrm>
            <a:off x="5621760" y="1024330"/>
            <a:ext cx="944700" cy="483900"/>
          </a:xfrm>
          <a:prstGeom prst="roundRect">
            <a:avLst>
              <a:gd name="adj" fmla="val 26782"/>
            </a:avLst>
          </a:prstGeom>
          <a:solidFill>
            <a:srgbClr val="FD9A00"/>
          </a:solidFill>
          <a:ln>
            <a:noFill/>
          </a:ln>
        </p:spPr>
        <p:txBody>
          <a:bodyPr lIns="0" tIns="0" rIns="36850" bIns="0" anchor="ctr" anchorCtr="0">
            <a:noAutofit/>
          </a:bodyPr>
          <a:lstStyle/>
          <a:p>
            <a:pPr marL="36000" marR="0" lvl="0" indent="-10600" algn="ctr"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Função</a:t>
            </a:r>
          </a:p>
          <a:p>
            <a:pPr marL="36000" marR="0" lvl="0" indent="-10600" algn="ctr"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(Aplic.)</a:t>
            </a:r>
          </a:p>
        </p:txBody>
      </p:sp>
      <p:sp>
        <p:nvSpPr>
          <p:cNvPr id="425" name="Shape 425"/>
          <p:cNvSpPr/>
          <p:nvPr/>
        </p:nvSpPr>
        <p:spPr>
          <a:xfrm>
            <a:off x="6946560" y="2467363"/>
            <a:ext cx="2165699" cy="829499"/>
          </a:xfrm>
          <a:prstGeom prst="roundRect">
            <a:avLst>
              <a:gd name="adj" fmla="val 15625"/>
            </a:avLst>
          </a:prstGeom>
          <a:solidFill>
            <a:srgbClr val="002D99"/>
          </a:solidFill>
          <a:ln w="63500" cap="flat" cmpd="sng">
            <a:solidFill>
              <a:srgbClr val="84DDFD"/>
            </a:solidFill>
            <a:prstDash val="solid"/>
            <a:round/>
            <a:headEnd type="none" w="med" len="med"/>
            <a:tailEnd type="none" w="med" len="med"/>
          </a:ln>
        </p:spPr>
        <p:txBody>
          <a:bodyPr lIns="0" tIns="0" rIns="36850" bIns="0" anchor="ctr" anchorCtr="0">
            <a:noAutofit/>
          </a:bodyPr>
          <a:lstStyle/>
          <a:p>
            <a:pPr marL="36000" marR="0" lvl="0" indent="-10600" algn="ctr" rtl="0">
              <a:lnSpc>
                <a:spcPct val="100000"/>
              </a:lnSpc>
              <a:spcBef>
                <a:spcPts val="0"/>
              </a:spcBef>
              <a:spcAft>
                <a:spcPts val="0"/>
              </a:spcAft>
              <a:buClr>
                <a:srgbClr val="CDCDCD"/>
              </a:buClr>
              <a:buSzPct val="25000"/>
              <a:buFont typeface="Arial"/>
              <a:buNone/>
            </a:pPr>
            <a:r>
              <a:rPr lang="pt-BR" sz="1400" b="0" i="0" u="none" strike="noStrike" cap="none" baseline="0">
                <a:solidFill>
                  <a:srgbClr val="CDCDCD"/>
                </a:solidFill>
                <a:latin typeface="Arial"/>
                <a:ea typeface="Arial"/>
                <a:cs typeface="Arial"/>
                <a:sym typeface="Arial"/>
              </a:rPr>
              <a:t>HW </a:t>
            </a:r>
            <a:r>
              <a:rPr lang="pt-BR" sz="1400" b="1" i="0" u="none" strike="noStrike" cap="none" baseline="0">
                <a:solidFill>
                  <a:srgbClr val="CDCDCD"/>
                </a:solidFill>
                <a:latin typeface="Arial"/>
                <a:ea typeface="Arial"/>
                <a:cs typeface="Arial"/>
                <a:sym typeface="Arial"/>
              </a:rPr>
              <a:t>simplificado</a:t>
            </a:r>
            <a:r>
              <a:rPr lang="pt-BR" sz="1400" b="0" i="0" u="none" strike="noStrike" cap="none" baseline="0">
                <a:solidFill>
                  <a:srgbClr val="CDCDCD"/>
                </a:solidFill>
                <a:latin typeface="Arial"/>
                <a:ea typeface="Arial"/>
                <a:cs typeface="Arial"/>
                <a:sym typeface="Arial"/>
              </a:rPr>
              <a:t> de encaminhamento de pacotes</a:t>
            </a:r>
          </a:p>
        </p:txBody>
      </p:sp>
      <p:sp>
        <p:nvSpPr>
          <p:cNvPr id="426" name="Shape 426"/>
          <p:cNvSpPr/>
          <p:nvPr/>
        </p:nvSpPr>
        <p:spPr>
          <a:xfrm>
            <a:off x="3202559" y="2346391"/>
            <a:ext cx="2165699" cy="829499"/>
          </a:xfrm>
          <a:prstGeom prst="roundRect">
            <a:avLst>
              <a:gd name="adj" fmla="val 15625"/>
            </a:avLst>
          </a:prstGeom>
          <a:solidFill>
            <a:srgbClr val="002D99"/>
          </a:solidFill>
          <a:ln w="63500" cap="flat" cmpd="sng">
            <a:solidFill>
              <a:srgbClr val="84DDFD"/>
            </a:solidFill>
            <a:prstDash val="solid"/>
            <a:round/>
            <a:headEnd type="none" w="med" len="med"/>
            <a:tailEnd type="none" w="med" len="med"/>
          </a:ln>
        </p:spPr>
        <p:txBody>
          <a:bodyPr lIns="0" tIns="0" rIns="36850" bIns="0" anchor="ctr" anchorCtr="0">
            <a:noAutofit/>
          </a:bodyPr>
          <a:lstStyle/>
          <a:p>
            <a:pPr marL="36000" marR="0" lvl="0" indent="-10600" algn="ctr" rtl="0">
              <a:lnSpc>
                <a:spcPct val="100000"/>
              </a:lnSpc>
              <a:spcBef>
                <a:spcPts val="0"/>
              </a:spcBef>
              <a:spcAft>
                <a:spcPts val="0"/>
              </a:spcAft>
              <a:buClr>
                <a:srgbClr val="CDCDCD"/>
              </a:buClr>
              <a:buSzPct val="25000"/>
              <a:buFont typeface="Arial"/>
              <a:buNone/>
            </a:pPr>
            <a:r>
              <a:rPr lang="pt-BR" sz="1400" b="0" i="0" u="none" strike="noStrike" cap="none" baseline="0">
                <a:solidFill>
                  <a:srgbClr val="CDCDCD"/>
                </a:solidFill>
                <a:latin typeface="Arial"/>
                <a:ea typeface="Arial"/>
                <a:cs typeface="Arial"/>
                <a:sym typeface="Arial"/>
              </a:rPr>
              <a:t>HW </a:t>
            </a:r>
            <a:r>
              <a:rPr lang="pt-BR" sz="1400" b="1" i="0" u="none" strike="noStrike" cap="none" baseline="0">
                <a:solidFill>
                  <a:srgbClr val="CDCDCD"/>
                </a:solidFill>
                <a:latin typeface="Arial"/>
                <a:ea typeface="Arial"/>
                <a:cs typeface="Arial"/>
                <a:sym typeface="Arial"/>
              </a:rPr>
              <a:t>simplificado</a:t>
            </a:r>
            <a:r>
              <a:rPr lang="pt-BR" sz="1400" b="0" i="0" u="none" strike="noStrike" cap="none" baseline="0">
                <a:solidFill>
                  <a:srgbClr val="CDCDCD"/>
                </a:solidFill>
                <a:latin typeface="Arial"/>
                <a:ea typeface="Arial"/>
                <a:cs typeface="Arial"/>
                <a:sym typeface="Arial"/>
              </a:rPr>
              <a:t> de encaminhamento de pacotes</a:t>
            </a:r>
          </a:p>
        </p:txBody>
      </p:sp>
      <p:sp>
        <p:nvSpPr>
          <p:cNvPr id="427" name="Shape 427"/>
          <p:cNvSpPr/>
          <p:nvPr/>
        </p:nvSpPr>
        <p:spPr>
          <a:xfrm>
            <a:off x="4999680" y="3409221"/>
            <a:ext cx="2165699" cy="829499"/>
          </a:xfrm>
          <a:prstGeom prst="roundRect">
            <a:avLst>
              <a:gd name="adj" fmla="val 15625"/>
            </a:avLst>
          </a:prstGeom>
          <a:solidFill>
            <a:srgbClr val="002D99"/>
          </a:solidFill>
          <a:ln w="63500" cap="flat" cmpd="sng">
            <a:solidFill>
              <a:srgbClr val="84DDFD"/>
            </a:solidFill>
            <a:prstDash val="solid"/>
            <a:round/>
            <a:headEnd type="none" w="med" len="med"/>
            <a:tailEnd type="none" w="med" len="med"/>
          </a:ln>
        </p:spPr>
        <p:txBody>
          <a:bodyPr lIns="0" tIns="0" rIns="36850" bIns="0" anchor="ctr" anchorCtr="0">
            <a:noAutofit/>
          </a:bodyPr>
          <a:lstStyle/>
          <a:p>
            <a:pPr marL="36000" marR="0" lvl="0" indent="-10600" algn="ctr" rtl="0">
              <a:lnSpc>
                <a:spcPct val="100000"/>
              </a:lnSpc>
              <a:spcBef>
                <a:spcPts val="0"/>
              </a:spcBef>
              <a:spcAft>
                <a:spcPts val="0"/>
              </a:spcAft>
              <a:buClr>
                <a:srgbClr val="CDCDCD"/>
              </a:buClr>
              <a:buSzPct val="25000"/>
              <a:buFont typeface="Arial"/>
              <a:buNone/>
            </a:pPr>
            <a:r>
              <a:rPr lang="pt-BR" sz="1400" b="0" i="0" u="none" strike="noStrike" cap="none" baseline="0">
                <a:solidFill>
                  <a:srgbClr val="CDCDCD"/>
                </a:solidFill>
                <a:latin typeface="Arial"/>
                <a:ea typeface="Arial"/>
                <a:cs typeface="Arial"/>
                <a:sym typeface="Arial"/>
              </a:rPr>
              <a:t>HW </a:t>
            </a:r>
            <a:r>
              <a:rPr lang="pt-BR" sz="1400" b="1" i="0" u="none" strike="noStrike" cap="none" baseline="0">
                <a:solidFill>
                  <a:srgbClr val="CDCDCD"/>
                </a:solidFill>
                <a:latin typeface="Arial"/>
                <a:ea typeface="Arial"/>
                <a:cs typeface="Arial"/>
                <a:sym typeface="Arial"/>
              </a:rPr>
              <a:t>simplificado</a:t>
            </a:r>
            <a:r>
              <a:rPr lang="pt-BR" sz="1400" b="0" i="0" u="none" strike="noStrike" cap="none" baseline="0">
                <a:solidFill>
                  <a:srgbClr val="CDCDCD"/>
                </a:solidFill>
                <a:latin typeface="Arial"/>
                <a:ea typeface="Arial"/>
                <a:cs typeface="Arial"/>
                <a:sym typeface="Arial"/>
              </a:rPr>
              <a:t> de encaminhamento de pacotes</a:t>
            </a:r>
          </a:p>
        </p:txBody>
      </p:sp>
      <p:sp>
        <p:nvSpPr>
          <p:cNvPr id="428" name="Shape 428"/>
          <p:cNvSpPr/>
          <p:nvPr/>
        </p:nvSpPr>
        <p:spPr>
          <a:xfrm>
            <a:off x="2384640" y="3996803"/>
            <a:ext cx="2165699" cy="829499"/>
          </a:xfrm>
          <a:prstGeom prst="roundRect">
            <a:avLst>
              <a:gd name="adj" fmla="val 15625"/>
            </a:avLst>
          </a:prstGeom>
          <a:solidFill>
            <a:srgbClr val="002D99"/>
          </a:solidFill>
          <a:ln w="63500" cap="flat" cmpd="sng">
            <a:solidFill>
              <a:srgbClr val="84DDFD"/>
            </a:solidFill>
            <a:prstDash val="solid"/>
            <a:round/>
            <a:headEnd type="none" w="med" len="med"/>
            <a:tailEnd type="none" w="med" len="med"/>
          </a:ln>
        </p:spPr>
        <p:txBody>
          <a:bodyPr lIns="0" tIns="0" rIns="36850" bIns="0" anchor="ctr" anchorCtr="0">
            <a:noAutofit/>
          </a:bodyPr>
          <a:lstStyle/>
          <a:p>
            <a:pPr marL="36000" marR="0" lvl="0" indent="-10600" algn="ctr" rtl="0">
              <a:lnSpc>
                <a:spcPct val="100000"/>
              </a:lnSpc>
              <a:spcBef>
                <a:spcPts val="0"/>
              </a:spcBef>
              <a:spcAft>
                <a:spcPts val="0"/>
              </a:spcAft>
              <a:buClr>
                <a:srgbClr val="CDCDCD"/>
              </a:buClr>
              <a:buSzPct val="25000"/>
              <a:buFont typeface="Arial"/>
              <a:buNone/>
            </a:pPr>
            <a:r>
              <a:rPr lang="pt-BR" sz="1400" b="0" i="0" u="none" strike="noStrike" cap="none" baseline="0">
                <a:solidFill>
                  <a:srgbClr val="CDCDCD"/>
                </a:solidFill>
                <a:latin typeface="Arial"/>
                <a:ea typeface="Arial"/>
                <a:cs typeface="Arial"/>
                <a:sym typeface="Arial"/>
              </a:rPr>
              <a:t>HW </a:t>
            </a:r>
            <a:r>
              <a:rPr lang="pt-BR" sz="1400" b="1" i="0" u="none" strike="noStrike" cap="none" baseline="0">
                <a:solidFill>
                  <a:srgbClr val="CDCDCD"/>
                </a:solidFill>
                <a:latin typeface="Arial"/>
                <a:ea typeface="Arial"/>
                <a:cs typeface="Arial"/>
                <a:sym typeface="Arial"/>
              </a:rPr>
              <a:t>simplificado</a:t>
            </a:r>
            <a:r>
              <a:rPr lang="pt-BR" sz="1400" b="0" i="0" u="none" strike="noStrike" cap="none" baseline="0">
                <a:solidFill>
                  <a:srgbClr val="CDCDCD"/>
                </a:solidFill>
                <a:latin typeface="Arial"/>
                <a:ea typeface="Arial"/>
                <a:cs typeface="Arial"/>
                <a:sym typeface="Arial"/>
              </a:rPr>
              <a:t> de encaminhamento de pacotes</a:t>
            </a:r>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grpSp>
        <p:nvGrpSpPr>
          <p:cNvPr id="70" name="Shape 70"/>
          <p:cNvGrpSpPr/>
          <p:nvPr/>
        </p:nvGrpSpPr>
        <p:grpSpPr>
          <a:xfrm>
            <a:off x="1709943" y="2276855"/>
            <a:ext cx="5702595" cy="2502892"/>
            <a:chOff x="-127000" y="-88900"/>
            <a:chExt cx="6286623" cy="3678559"/>
          </a:xfrm>
        </p:grpSpPr>
        <p:pic>
          <p:nvPicPr>
            <p:cNvPr id="71" name="Shape 71"/>
            <p:cNvPicPr preferRelativeResize="0"/>
            <p:nvPr/>
          </p:nvPicPr>
          <p:blipFill rotWithShape="1">
            <a:blip r:embed="rId3">
              <a:alphaModFix/>
            </a:blip>
            <a:srcRect/>
            <a:stretch/>
          </p:blipFill>
          <p:spPr>
            <a:xfrm>
              <a:off x="0" y="0"/>
              <a:ext cx="6032622" cy="3348359"/>
            </a:xfrm>
            <a:prstGeom prst="rect">
              <a:avLst/>
            </a:prstGeom>
            <a:noFill/>
            <a:ln>
              <a:noFill/>
            </a:ln>
          </p:spPr>
        </p:pic>
        <p:pic>
          <p:nvPicPr>
            <p:cNvPr id="72" name="Shape 72"/>
            <p:cNvPicPr preferRelativeResize="0"/>
            <p:nvPr/>
          </p:nvPicPr>
          <p:blipFill rotWithShape="1">
            <a:blip r:embed="rId4">
              <a:alphaModFix/>
            </a:blip>
            <a:srcRect/>
            <a:stretch/>
          </p:blipFill>
          <p:spPr>
            <a:xfrm>
              <a:off x="-127000" y="-88900"/>
              <a:ext cx="6286623" cy="3678559"/>
            </a:xfrm>
            <a:prstGeom prst="rect">
              <a:avLst/>
            </a:prstGeom>
            <a:noFill/>
            <a:ln>
              <a:noFill/>
            </a:ln>
          </p:spPr>
        </p:pic>
      </p:grpSp>
      <p:grpSp>
        <p:nvGrpSpPr>
          <p:cNvPr id="73" name="Shape 73"/>
          <p:cNvGrpSpPr/>
          <p:nvPr/>
        </p:nvGrpSpPr>
        <p:grpSpPr>
          <a:xfrm>
            <a:off x="1709942" y="899351"/>
            <a:ext cx="5702574" cy="1438017"/>
            <a:chOff x="-127001" y="-88898"/>
            <a:chExt cx="6675142" cy="2113489"/>
          </a:xfrm>
        </p:grpSpPr>
        <p:grpSp>
          <p:nvGrpSpPr>
            <p:cNvPr id="74" name="Shape 74"/>
            <p:cNvGrpSpPr/>
            <p:nvPr/>
          </p:nvGrpSpPr>
          <p:grpSpPr>
            <a:xfrm>
              <a:off x="-127001" y="-88898"/>
              <a:ext cx="6675142" cy="2113489"/>
              <a:chOff x="-127000" y="-88898"/>
              <a:chExt cx="6675139" cy="2113487"/>
            </a:xfrm>
          </p:grpSpPr>
          <p:pic>
            <p:nvPicPr>
              <p:cNvPr id="75" name="Shape 75"/>
              <p:cNvPicPr preferRelativeResize="0"/>
              <p:nvPr/>
            </p:nvPicPr>
            <p:blipFill rotWithShape="1">
              <a:blip r:embed="rId5">
                <a:alphaModFix/>
              </a:blip>
              <a:srcRect/>
              <a:stretch/>
            </p:blipFill>
            <p:spPr>
              <a:xfrm>
                <a:off x="-127000" y="-88898"/>
                <a:ext cx="6675139" cy="2113487"/>
              </a:xfrm>
              <a:prstGeom prst="rect">
                <a:avLst/>
              </a:prstGeom>
              <a:solidFill>
                <a:srgbClr val="FFFFFF"/>
              </a:solidFill>
              <a:ln>
                <a:noFill/>
              </a:ln>
            </p:spPr>
          </p:pic>
          <p:pic>
            <p:nvPicPr>
              <p:cNvPr id="76" name="Shape 76"/>
              <p:cNvPicPr preferRelativeResize="0"/>
              <p:nvPr/>
            </p:nvPicPr>
            <p:blipFill rotWithShape="1">
              <a:blip r:embed="rId6">
                <a:alphaModFix/>
              </a:blip>
              <a:srcRect/>
              <a:stretch/>
            </p:blipFill>
            <p:spPr>
              <a:xfrm>
                <a:off x="0" y="0"/>
                <a:ext cx="6421139" cy="1783289"/>
              </a:xfrm>
              <a:prstGeom prst="rect">
                <a:avLst/>
              </a:prstGeom>
              <a:noFill/>
              <a:ln>
                <a:noFill/>
              </a:ln>
            </p:spPr>
          </p:pic>
        </p:grpSp>
        <p:sp>
          <p:nvSpPr>
            <p:cNvPr id="77" name="Shape 77"/>
            <p:cNvSpPr/>
            <p:nvPr/>
          </p:nvSpPr>
          <p:spPr>
            <a:xfrm>
              <a:off x="5218426" y="1444383"/>
              <a:ext cx="1244659" cy="422197"/>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pt-BR" sz="1200" b="0" i="0" u="none" strike="noStrike" cap="none" baseline="0">
                  <a:solidFill>
                    <a:srgbClr val="000000"/>
                  </a:solidFill>
                  <a:latin typeface="Arial"/>
                  <a:ea typeface="Arial"/>
                  <a:cs typeface="Arial"/>
                  <a:sym typeface="Arial"/>
                </a:rPr>
                <a:t>Sigcomm 2013</a:t>
              </a:r>
            </a:p>
          </p:txBody>
        </p:sp>
      </p:grpSp>
      <p:sp>
        <p:nvSpPr>
          <p:cNvPr id="78" name="Shape 78"/>
          <p:cNvSpPr txBox="1">
            <a:spLocks noGrp="1"/>
          </p:cNvSpPr>
          <p:nvPr>
            <p:ph type="sldNum" idx="12"/>
          </p:nvPr>
        </p:nvSpPr>
        <p:spPr>
          <a:xfrm>
            <a:off x="8526967" y="4858837"/>
            <a:ext cx="167700" cy="161400"/>
          </a:xfrm>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3</a:t>
            </a:fld>
            <a:endParaRPr lang="pt-BR" b="0" i="0" u="none" strike="noStrike" cap="none" baseline="0">
              <a:solidFill>
                <a:srgbClr val="000000"/>
              </a:solidFill>
              <a:latin typeface="Arial"/>
              <a:ea typeface="Arial"/>
              <a:cs typeface="Arial"/>
              <a:sym typeface="Arial"/>
            </a:endParaRPr>
          </a:p>
        </p:txBody>
      </p:sp>
      <p:grpSp>
        <p:nvGrpSpPr>
          <p:cNvPr id="79" name="Shape 79"/>
          <p:cNvGrpSpPr/>
          <p:nvPr/>
        </p:nvGrpSpPr>
        <p:grpSpPr>
          <a:xfrm>
            <a:off x="3373458" y="2538266"/>
            <a:ext cx="2003891" cy="444035"/>
            <a:chOff x="-70796" y="1375951"/>
            <a:chExt cx="2209119" cy="652609"/>
          </a:xfrm>
        </p:grpSpPr>
        <p:sp>
          <p:nvSpPr>
            <p:cNvPr id="80" name="Shape 80"/>
            <p:cNvSpPr/>
            <p:nvPr/>
          </p:nvSpPr>
          <p:spPr>
            <a:xfrm>
              <a:off x="-70796" y="1375951"/>
              <a:ext cx="2209119" cy="627114"/>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25400" cap="flat" cmpd="sng">
              <a:solidFill>
                <a:srgbClr val="85888D"/>
              </a:solidFill>
              <a:prstDash val="solid"/>
              <a:miter/>
              <a:headEnd type="none" w="med" len="med"/>
              <a:tailEnd type="none" w="med" len="med"/>
            </a:ln>
          </p:spPr>
          <p:txBody>
            <a:bodyPr lIns="50800" tIns="50800" rIns="50800" bIns="508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1" name="Shape 81"/>
            <p:cNvSpPr/>
            <p:nvPr/>
          </p:nvSpPr>
          <p:spPr>
            <a:xfrm>
              <a:off x="52917" y="1380186"/>
              <a:ext cx="1960292" cy="648374"/>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pt-BR" sz="2200" b="0" i="0" u="none" strike="noStrike" cap="none" baseline="0">
                  <a:solidFill>
                    <a:srgbClr val="000000"/>
                  </a:solidFill>
                  <a:latin typeface="Arial"/>
                  <a:ea typeface="Arial"/>
                  <a:cs typeface="Arial"/>
                  <a:sym typeface="Arial"/>
                </a:rPr>
                <a:t>Agosto, </a:t>
              </a:r>
              <a:r>
                <a:rPr lang="pt-BR" sz="2200" b="1" i="0" u="none" strike="noStrike" cap="none" baseline="0">
                  <a:solidFill>
                    <a:srgbClr val="000000"/>
                  </a:solidFill>
                  <a:latin typeface="Arial"/>
                  <a:ea typeface="Arial"/>
                  <a:cs typeface="Arial"/>
                  <a:sym typeface="Arial"/>
                </a:rPr>
                <a:t>2013</a:t>
              </a:r>
            </a:p>
          </p:txBody>
        </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1000"/>
                                        <p:tgtEl>
                                          <p:spTgt spid="7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txBox="1">
            <a:spLocks noGrp="1"/>
          </p:cNvSpPr>
          <p:nvPr>
            <p:ph type="title"/>
          </p:nvPr>
        </p:nvSpPr>
        <p:spPr>
          <a:prstGeom prst="rect">
            <a:avLst/>
          </a:prstGeom>
          <a:noFill/>
          <a:ln>
            <a:noFill/>
          </a:ln>
        </p:spPr>
        <p:txBody>
          <a:bodyPr lIns="91425" tIns="91425" rIns="11717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A proposta de Redes Definidas por Software (com OpenFlow)</a:t>
            </a:r>
          </a:p>
        </p:txBody>
      </p:sp>
      <p:sp>
        <p:nvSpPr>
          <p:cNvPr id="434" name="Shape 434"/>
          <p:cNvSpPr txBox="1">
            <a:spLocks noGrp="1"/>
          </p:cNvSpPr>
          <p:nvPr>
            <p:ph type="sldNum" sz="quarter" idx="12"/>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sz="1400"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30</a:t>
            </a:fld>
            <a:endParaRPr lang="pt-BR" sz="1400" b="0" i="0" u="none" strike="noStrike" cap="none" baseline="0">
              <a:solidFill>
                <a:srgbClr val="000000"/>
              </a:solidFill>
              <a:latin typeface="Arial"/>
              <a:ea typeface="Arial"/>
              <a:cs typeface="Arial"/>
              <a:sym typeface="Arial"/>
            </a:endParaRPr>
          </a:p>
        </p:txBody>
      </p:sp>
      <p:cxnSp>
        <p:nvCxnSpPr>
          <p:cNvPr id="435" name="Shape 435"/>
          <p:cNvCxnSpPr/>
          <p:nvPr/>
        </p:nvCxnSpPr>
        <p:spPr>
          <a:xfrm rot="10800000" flipH="1">
            <a:off x="1393920" y="2128904"/>
            <a:ext cx="47519" cy="1034749"/>
          </a:xfrm>
          <a:prstGeom prst="straightConnector1">
            <a:avLst/>
          </a:prstGeom>
          <a:noFill/>
          <a:ln w="38100" cap="flat" cmpd="sng">
            <a:solidFill>
              <a:srgbClr val="290082"/>
            </a:solidFill>
            <a:prstDash val="dot"/>
            <a:round/>
            <a:headEnd type="none" w="med" len="med"/>
            <a:tailEnd type="none" w="med" len="med"/>
          </a:ln>
        </p:spPr>
      </p:cxnSp>
      <p:cxnSp>
        <p:nvCxnSpPr>
          <p:cNvPr id="436" name="Shape 436"/>
          <p:cNvCxnSpPr/>
          <p:nvPr/>
        </p:nvCxnSpPr>
        <p:spPr>
          <a:xfrm rot="10800000" flipH="1">
            <a:off x="4343039" y="2065176"/>
            <a:ext cx="47519" cy="1034749"/>
          </a:xfrm>
          <a:prstGeom prst="straightConnector1">
            <a:avLst/>
          </a:prstGeom>
          <a:noFill/>
          <a:ln w="38100" cap="flat" cmpd="sng">
            <a:solidFill>
              <a:srgbClr val="290082"/>
            </a:solidFill>
            <a:prstDash val="dot"/>
            <a:round/>
            <a:headEnd type="none" w="med" len="med"/>
            <a:tailEnd type="none" w="med" len="med"/>
          </a:ln>
        </p:spPr>
      </p:cxnSp>
      <p:cxnSp>
        <p:nvCxnSpPr>
          <p:cNvPr id="437" name="Shape 437"/>
          <p:cNvCxnSpPr/>
          <p:nvPr/>
        </p:nvCxnSpPr>
        <p:spPr>
          <a:xfrm rot="10800000" flipH="1">
            <a:off x="3064319" y="2304963"/>
            <a:ext cx="46079" cy="2194789"/>
          </a:xfrm>
          <a:prstGeom prst="straightConnector1">
            <a:avLst/>
          </a:prstGeom>
          <a:noFill/>
          <a:ln w="38100" cap="flat" cmpd="sng">
            <a:solidFill>
              <a:srgbClr val="290082"/>
            </a:solidFill>
            <a:prstDash val="dot"/>
            <a:round/>
            <a:headEnd type="none" w="med" len="med"/>
            <a:tailEnd type="none" w="med" len="med"/>
          </a:ln>
        </p:spPr>
      </p:cxnSp>
      <p:cxnSp>
        <p:nvCxnSpPr>
          <p:cNvPr id="438" name="Shape 438"/>
          <p:cNvCxnSpPr/>
          <p:nvPr/>
        </p:nvCxnSpPr>
        <p:spPr>
          <a:xfrm rot="10800000">
            <a:off x="6121441" y="2301722"/>
            <a:ext cx="7200" cy="1437631"/>
          </a:xfrm>
          <a:prstGeom prst="straightConnector1">
            <a:avLst/>
          </a:prstGeom>
          <a:noFill/>
          <a:ln w="38100" cap="flat" cmpd="sng">
            <a:solidFill>
              <a:srgbClr val="290082"/>
            </a:solidFill>
            <a:prstDash val="dot"/>
            <a:round/>
            <a:headEnd type="none" w="med" len="med"/>
            <a:tailEnd type="none" w="med" len="med"/>
          </a:ln>
        </p:spPr>
      </p:cxnSp>
      <p:cxnSp>
        <p:nvCxnSpPr>
          <p:cNvPr id="439" name="Shape 439"/>
          <p:cNvCxnSpPr/>
          <p:nvPr/>
        </p:nvCxnSpPr>
        <p:spPr>
          <a:xfrm rot="10800000" flipH="1">
            <a:off x="7914239" y="2125664"/>
            <a:ext cx="47519" cy="1034749"/>
          </a:xfrm>
          <a:prstGeom prst="straightConnector1">
            <a:avLst/>
          </a:prstGeom>
          <a:noFill/>
          <a:ln w="38100" cap="flat" cmpd="sng">
            <a:solidFill>
              <a:srgbClr val="290082"/>
            </a:solidFill>
            <a:prstDash val="dot"/>
            <a:round/>
            <a:headEnd type="none" w="med" len="med"/>
            <a:tailEnd type="none" w="med" len="med"/>
          </a:ln>
        </p:spPr>
      </p:cxnSp>
      <p:cxnSp>
        <p:nvCxnSpPr>
          <p:cNvPr id="440" name="Shape 440"/>
          <p:cNvCxnSpPr/>
          <p:nvPr/>
        </p:nvCxnSpPr>
        <p:spPr>
          <a:xfrm>
            <a:off x="1612800" y="3725312"/>
            <a:ext cx="912960" cy="999103"/>
          </a:xfrm>
          <a:prstGeom prst="straightConnector1">
            <a:avLst/>
          </a:prstGeom>
          <a:noFill/>
          <a:ln w="38100" cap="flat" cmpd="sng">
            <a:solidFill>
              <a:srgbClr val="0079A5"/>
            </a:solidFill>
            <a:prstDash val="solid"/>
            <a:round/>
            <a:headEnd type="none" w="med" len="med"/>
            <a:tailEnd type="none" w="med" len="med"/>
          </a:ln>
        </p:spPr>
      </p:cxnSp>
      <p:cxnSp>
        <p:nvCxnSpPr>
          <p:cNvPr id="441" name="Shape 441"/>
          <p:cNvCxnSpPr/>
          <p:nvPr/>
        </p:nvCxnSpPr>
        <p:spPr>
          <a:xfrm rot="10800000" flipH="1">
            <a:off x="2109600" y="2878503"/>
            <a:ext cx="1339199" cy="623224"/>
          </a:xfrm>
          <a:prstGeom prst="straightConnector1">
            <a:avLst/>
          </a:prstGeom>
          <a:noFill/>
          <a:ln w="38100" cap="flat" cmpd="sng">
            <a:solidFill>
              <a:srgbClr val="0079A5"/>
            </a:solidFill>
            <a:prstDash val="solid"/>
            <a:round/>
            <a:headEnd type="none" w="med" len="med"/>
            <a:tailEnd type="none" w="med" len="med"/>
          </a:ln>
        </p:spPr>
      </p:cxnSp>
      <p:cxnSp>
        <p:nvCxnSpPr>
          <p:cNvPr id="442" name="Shape 442"/>
          <p:cNvCxnSpPr/>
          <p:nvPr/>
        </p:nvCxnSpPr>
        <p:spPr>
          <a:xfrm rot="10800000" flipH="1">
            <a:off x="4199039" y="4075268"/>
            <a:ext cx="1153439" cy="373718"/>
          </a:xfrm>
          <a:prstGeom prst="straightConnector1">
            <a:avLst/>
          </a:prstGeom>
          <a:noFill/>
          <a:ln w="38100" cap="flat" cmpd="sng">
            <a:solidFill>
              <a:srgbClr val="0079A5"/>
            </a:solidFill>
            <a:prstDash val="solid"/>
            <a:round/>
            <a:headEnd type="none" w="med" len="med"/>
            <a:tailEnd type="none" w="med" len="med"/>
          </a:ln>
        </p:spPr>
      </p:cxnSp>
      <p:cxnSp>
        <p:nvCxnSpPr>
          <p:cNvPr id="443" name="Shape 443"/>
          <p:cNvCxnSpPr/>
          <p:nvPr/>
        </p:nvCxnSpPr>
        <p:spPr>
          <a:xfrm rot="10800000">
            <a:off x="5055840" y="2955189"/>
            <a:ext cx="842400" cy="911615"/>
          </a:xfrm>
          <a:prstGeom prst="straightConnector1">
            <a:avLst/>
          </a:prstGeom>
          <a:noFill/>
          <a:ln w="38100" cap="flat" cmpd="sng">
            <a:solidFill>
              <a:srgbClr val="0079A5"/>
            </a:solidFill>
            <a:prstDash val="solid"/>
            <a:round/>
            <a:headEnd type="none" w="med" len="med"/>
            <a:tailEnd type="none" w="med" len="med"/>
          </a:ln>
        </p:spPr>
      </p:cxnSp>
      <p:cxnSp>
        <p:nvCxnSpPr>
          <p:cNvPr id="444" name="Shape 444"/>
          <p:cNvCxnSpPr/>
          <p:nvPr/>
        </p:nvCxnSpPr>
        <p:spPr>
          <a:xfrm rot="10800000" flipH="1">
            <a:off x="6899040" y="3229540"/>
            <a:ext cx="1556640" cy="850048"/>
          </a:xfrm>
          <a:prstGeom prst="straightConnector1">
            <a:avLst/>
          </a:prstGeom>
          <a:noFill/>
          <a:ln w="38100" cap="flat" cmpd="sng">
            <a:solidFill>
              <a:srgbClr val="0079A5"/>
            </a:solidFill>
            <a:prstDash val="solid"/>
            <a:round/>
            <a:headEnd type="none" w="med" len="med"/>
            <a:tailEnd type="none" w="med" len="med"/>
          </a:ln>
        </p:spPr>
      </p:cxnSp>
      <p:sp>
        <p:nvSpPr>
          <p:cNvPr id="445" name="Shape 445"/>
          <p:cNvSpPr/>
          <p:nvPr/>
        </p:nvSpPr>
        <p:spPr>
          <a:xfrm>
            <a:off x="339839" y="3132328"/>
            <a:ext cx="1946879" cy="769041"/>
          </a:xfrm>
          <a:prstGeom prst="roundRect">
            <a:avLst>
              <a:gd name="adj" fmla="val 16852"/>
            </a:avLst>
          </a:prstGeom>
          <a:solidFill>
            <a:srgbClr val="002D99"/>
          </a:solidFill>
          <a:ln w="63500" cap="flat" cmpd="sng">
            <a:solidFill>
              <a:srgbClr val="84DDFD"/>
            </a:solidFill>
            <a:prstDash val="solid"/>
            <a:round/>
            <a:headEnd type="none" w="med" len="med"/>
            <a:tailEnd type="none" w="med" len="med"/>
          </a:ln>
        </p:spPr>
        <p:txBody>
          <a:bodyPr lIns="0" tIns="0" rIns="36850" bIns="0" anchor="ctr" anchorCtr="0">
            <a:noAutofit/>
          </a:bodyPr>
          <a:lstStyle/>
          <a:p>
            <a:pPr marL="36001" marR="0" lvl="0" indent="-10601" algn="ctr" rtl="0">
              <a:lnSpc>
                <a:spcPct val="100000"/>
              </a:lnSpc>
              <a:spcBef>
                <a:spcPts val="0"/>
              </a:spcBef>
              <a:spcAft>
                <a:spcPts val="0"/>
              </a:spcAft>
              <a:buClr>
                <a:srgbClr val="CDCDCD"/>
              </a:buClr>
              <a:buSzPct val="25000"/>
              <a:buFont typeface="Arial"/>
              <a:buNone/>
            </a:pPr>
            <a:r>
              <a:rPr lang="pt-BR" sz="1400" b="0" i="0" u="none" strike="noStrike" cap="none" baseline="0">
                <a:solidFill>
                  <a:srgbClr val="CDCDCD"/>
                </a:solidFill>
                <a:latin typeface="Arial"/>
                <a:ea typeface="Arial"/>
                <a:cs typeface="Arial"/>
                <a:sym typeface="Arial"/>
              </a:rPr>
              <a:t>Switch</a:t>
            </a:r>
          </a:p>
          <a:p>
            <a:pPr marL="36001" marR="0" lvl="0" indent="-10601" algn="ctr" rtl="0">
              <a:lnSpc>
                <a:spcPct val="100000"/>
              </a:lnSpc>
              <a:spcBef>
                <a:spcPts val="0"/>
              </a:spcBef>
              <a:spcAft>
                <a:spcPts val="0"/>
              </a:spcAft>
              <a:buClr>
                <a:srgbClr val="CDCDCD"/>
              </a:buClr>
              <a:buSzPct val="25000"/>
              <a:buFont typeface="Arial"/>
              <a:buNone/>
            </a:pPr>
            <a:r>
              <a:rPr lang="pt-BR" sz="1400" b="0" i="0" u="none" strike="noStrike" cap="none" baseline="0">
                <a:solidFill>
                  <a:srgbClr val="CDCDCD"/>
                </a:solidFill>
                <a:latin typeface="Arial"/>
                <a:ea typeface="Arial"/>
                <a:cs typeface="Arial"/>
                <a:sym typeface="Arial"/>
              </a:rPr>
              <a:t>OpenFlow</a:t>
            </a:r>
          </a:p>
        </p:txBody>
      </p:sp>
      <p:sp>
        <p:nvSpPr>
          <p:cNvPr id="446" name="Shape 446"/>
          <p:cNvSpPr/>
          <p:nvPr/>
        </p:nvSpPr>
        <p:spPr>
          <a:xfrm>
            <a:off x="686879" y="1805950"/>
            <a:ext cx="8098560" cy="483890"/>
          </a:xfrm>
          <a:prstGeom prst="roundRect">
            <a:avLst>
              <a:gd name="adj" fmla="val 26782"/>
            </a:avLst>
          </a:prstGeom>
          <a:solidFill>
            <a:srgbClr val="FF2712"/>
          </a:solidFill>
          <a:ln>
            <a:noFill/>
          </a:ln>
        </p:spPr>
        <p:txBody>
          <a:bodyPr lIns="0" tIns="0" rIns="36850" bIns="0" anchor="ctr" anchorCtr="0">
            <a:noAutofit/>
          </a:bodyPr>
          <a:lstStyle/>
          <a:p>
            <a:pPr marL="36001" marR="0" lvl="0" indent="-10601" algn="ctr" rtl="0">
              <a:lnSpc>
                <a:spcPct val="100000"/>
              </a:lnSpc>
              <a:spcBef>
                <a:spcPts val="0"/>
              </a:spcBef>
              <a:spcAft>
                <a:spcPts val="0"/>
              </a:spcAft>
              <a:buClr>
                <a:srgbClr val="E6E6E6"/>
              </a:buClr>
              <a:buSzPct val="25000"/>
              <a:buFont typeface="Arial"/>
              <a:buNone/>
            </a:pPr>
            <a:r>
              <a:rPr lang="pt-BR" sz="1400" b="0" i="0" u="none" strike="noStrike" cap="none" baseline="0">
                <a:solidFill>
                  <a:srgbClr val="E6E6E6"/>
                </a:solidFill>
                <a:latin typeface="Arial"/>
                <a:ea typeface="Arial"/>
                <a:cs typeface="Arial"/>
                <a:sym typeface="Arial"/>
              </a:rPr>
              <a:t>Sistema Operacional da Rede (Controlador SDN)</a:t>
            </a:r>
          </a:p>
        </p:txBody>
      </p:sp>
      <p:sp>
        <p:nvSpPr>
          <p:cNvPr id="447" name="Shape 447"/>
          <p:cNvSpPr/>
          <p:nvPr/>
        </p:nvSpPr>
        <p:spPr>
          <a:xfrm>
            <a:off x="1572479" y="1255091"/>
            <a:ext cx="944640" cy="483890"/>
          </a:xfrm>
          <a:prstGeom prst="roundRect">
            <a:avLst>
              <a:gd name="adj" fmla="val 26782"/>
            </a:avLst>
          </a:prstGeom>
          <a:solidFill>
            <a:srgbClr val="FD9A00"/>
          </a:solidFill>
          <a:ln>
            <a:noFill/>
          </a:ln>
        </p:spPr>
        <p:txBody>
          <a:bodyPr lIns="0" tIns="0" rIns="36850"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Função</a:t>
            </a:r>
          </a:p>
          <a:p>
            <a:pPr marL="36001" marR="0" lvl="0" indent="-10601" algn="ctr"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(Aplic.)</a:t>
            </a:r>
          </a:p>
        </p:txBody>
      </p:sp>
      <p:sp>
        <p:nvSpPr>
          <p:cNvPr id="448" name="Shape 448"/>
          <p:cNvSpPr/>
          <p:nvPr/>
        </p:nvSpPr>
        <p:spPr>
          <a:xfrm>
            <a:off x="4789439" y="1185965"/>
            <a:ext cx="633599" cy="483890"/>
          </a:xfrm>
          <a:prstGeom prst="rect">
            <a:avLst/>
          </a:prstGeom>
          <a:noFill/>
          <a:ln>
            <a:noFill/>
          </a:ln>
        </p:spPr>
        <p:txBody>
          <a:bodyPr lIns="0" tIns="0" rIns="36850" bIns="0" anchor="t" anchorCtr="0">
            <a:noAutofit/>
          </a:bodyPr>
          <a:lstStyle/>
          <a:p>
            <a:pPr marL="36001" marR="0" lvl="0" indent="-10601" algn="l" rtl="0">
              <a:lnSpc>
                <a:spcPct val="100000"/>
              </a:lnSpc>
              <a:spcBef>
                <a:spcPts val="0"/>
              </a:spcBef>
              <a:spcAft>
                <a:spcPts val="0"/>
              </a:spcAft>
              <a:buClr>
                <a:schemeClr val="dk1"/>
              </a:buClr>
              <a:buSzPct val="25000"/>
              <a:buFont typeface="Arial"/>
              <a:buNone/>
            </a:pPr>
            <a:r>
              <a:rPr lang="pt-BR" sz="3300" b="0" i="0" u="none" strike="noStrike" cap="none" baseline="0">
                <a:solidFill>
                  <a:schemeClr val="dk1"/>
                </a:solidFill>
                <a:latin typeface="Arial"/>
                <a:ea typeface="Arial"/>
                <a:cs typeface="Arial"/>
                <a:sym typeface="Arial"/>
              </a:rPr>
              <a:t>....</a:t>
            </a:r>
          </a:p>
        </p:txBody>
      </p:sp>
      <p:sp>
        <p:nvSpPr>
          <p:cNvPr id="449" name="Shape 449"/>
          <p:cNvSpPr/>
          <p:nvPr/>
        </p:nvSpPr>
        <p:spPr>
          <a:xfrm>
            <a:off x="2615040" y="1252930"/>
            <a:ext cx="944640" cy="483890"/>
          </a:xfrm>
          <a:prstGeom prst="roundRect">
            <a:avLst>
              <a:gd name="adj" fmla="val 26782"/>
            </a:avLst>
          </a:prstGeom>
          <a:solidFill>
            <a:srgbClr val="FD9A00"/>
          </a:solidFill>
          <a:ln>
            <a:noFill/>
          </a:ln>
        </p:spPr>
        <p:txBody>
          <a:bodyPr lIns="0" tIns="0" rIns="36850"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Função</a:t>
            </a:r>
          </a:p>
          <a:p>
            <a:pPr marL="36001" marR="0" lvl="0" indent="-10601" algn="ctr"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(Aplic.)</a:t>
            </a:r>
          </a:p>
        </p:txBody>
      </p:sp>
      <p:sp>
        <p:nvSpPr>
          <p:cNvPr id="450" name="Shape 450"/>
          <p:cNvSpPr/>
          <p:nvPr/>
        </p:nvSpPr>
        <p:spPr>
          <a:xfrm>
            <a:off x="3651839" y="1252930"/>
            <a:ext cx="944640" cy="483890"/>
          </a:xfrm>
          <a:prstGeom prst="roundRect">
            <a:avLst>
              <a:gd name="adj" fmla="val 26782"/>
            </a:avLst>
          </a:prstGeom>
          <a:solidFill>
            <a:srgbClr val="FD9A00"/>
          </a:solidFill>
          <a:ln>
            <a:noFill/>
          </a:ln>
        </p:spPr>
        <p:txBody>
          <a:bodyPr lIns="0" tIns="0" rIns="36850"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Função</a:t>
            </a:r>
          </a:p>
          <a:p>
            <a:pPr marL="36001" marR="0" lvl="0" indent="-10601" algn="ctr"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(Aplic.)</a:t>
            </a:r>
          </a:p>
        </p:txBody>
      </p:sp>
      <p:sp>
        <p:nvSpPr>
          <p:cNvPr id="451" name="Shape 451"/>
          <p:cNvSpPr/>
          <p:nvPr/>
        </p:nvSpPr>
        <p:spPr>
          <a:xfrm>
            <a:off x="5621760" y="1252930"/>
            <a:ext cx="944640" cy="483890"/>
          </a:xfrm>
          <a:prstGeom prst="roundRect">
            <a:avLst>
              <a:gd name="adj" fmla="val 26782"/>
            </a:avLst>
          </a:prstGeom>
          <a:solidFill>
            <a:srgbClr val="FD9A00"/>
          </a:solidFill>
          <a:ln>
            <a:noFill/>
          </a:ln>
        </p:spPr>
        <p:txBody>
          <a:bodyPr lIns="0" tIns="0" rIns="36850" bIns="0" anchor="ctr" anchorCtr="0">
            <a:noAutofit/>
          </a:bodyPr>
          <a:lstStyle/>
          <a:p>
            <a:pPr marL="36001" marR="0" lvl="0" indent="-10601" algn="ctr"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Função</a:t>
            </a:r>
          </a:p>
          <a:p>
            <a:pPr marL="36001" marR="0" lvl="0" indent="-10601" algn="ctr"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(Aplic.)</a:t>
            </a:r>
          </a:p>
        </p:txBody>
      </p:sp>
      <p:sp>
        <p:nvSpPr>
          <p:cNvPr id="452" name="Shape 452"/>
          <p:cNvSpPr/>
          <p:nvPr/>
        </p:nvSpPr>
        <p:spPr>
          <a:xfrm>
            <a:off x="714239" y="2281200"/>
            <a:ext cx="8052479" cy="250586"/>
          </a:xfrm>
          <a:prstGeom prst="roundRect">
            <a:avLst>
              <a:gd name="adj" fmla="val 50000"/>
            </a:avLst>
          </a:prstGeom>
          <a:solidFill>
            <a:srgbClr val="00FFFF"/>
          </a:solidFill>
          <a:ln w="50800" cap="flat" cmpd="sng">
            <a:solidFill>
              <a:srgbClr val="676767"/>
            </a:solidFill>
            <a:prstDash val="solid"/>
            <a:round/>
            <a:headEnd type="none" w="med" len="med"/>
            <a:tailEnd type="none" w="med" len="med"/>
          </a:ln>
        </p:spPr>
        <p:txBody>
          <a:bodyPr lIns="0" tIns="0" rIns="36850" bIns="0" anchor="ctr" anchorCtr="0">
            <a:noAutofit/>
          </a:bodyPr>
          <a:lstStyle/>
          <a:p>
            <a:pPr marL="36001" marR="0" lvl="0" indent="-10601" algn="ctr" rtl="0">
              <a:lnSpc>
                <a:spcPct val="100000"/>
              </a:lnSpc>
              <a:spcBef>
                <a:spcPts val="0"/>
              </a:spcBef>
              <a:spcAft>
                <a:spcPts val="0"/>
              </a:spcAft>
              <a:buClr>
                <a:schemeClr val="dk1"/>
              </a:buClr>
              <a:buSzPct val="25000"/>
              <a:buFont typeface="Arial"/>
              <a:buNone/>
            </a:pPr>
            <a:r>
              <a:rPr lang="pt-BR" sz="1300" b="0" i="0" u="none" strike="noStrike" cap="none" baseline="0">
                <a:solidFill>
                  <a:schemeClr val="dk1"/>
                </a:solidFill>
                <a:latin typeface="Arial"/>
                <a:ea typeface="Arial"/>
                <a:cs typeface="Arial"/>
                <a:sym typeface="Arial"/>
              </a:rPr>
              <a:t>Protocolo OpenFlow</a:t>
            </a:r>
          </a:p>
        </p:txBody>
      </p:sp>
      <p:sp>
        <p:nvSpPr>
          <p:cNvPr id="453" name="Shape 453"/>
          <p:cNvSpPr/>
          <p:nvPr/>
        </p:nvSpPr>
        <p:spPr>
          <a:xfrm>
            <a:off x="2315519" y="4164917"/>
            <a:ext cx="1946879" cy="769041"/>
          </a:xfrm>
          <a:prstGeom prst="roundRect">
            <a:avLst>
              <a:gd name="adj" fmla="val 16852"/>
            </a:avLst>
          </a:prstGeom>
          <a:solidFill>
            <a:srgbClr val="002D99"/>
          </a:solidFill>
          <a:ln w="63500" cap="flat" cmpd="sng">
            <a:solidFill>
              <a:srgbClr val="84DDFD"/>
            </a:solidFill>
            <a:prstDash val="solid"/>
            <a:round/>
            <a:headEnd type="none" w="med" len="med"/>
            <a:tailEnd type="none" w="med" len="med"/>
          </a:ln>
        </p:spPr>
        <p:txBody>
          <a:bodyPr lIns="0" tIns="0" rIns="36850" bIns="0" anchor="ctr" anchorCtr="0">
            <a:noAutofit/>
          </a:bodyPr>
          <a:lstStyle/>
          <a:p>
            <a:pPr marL="36001" marR="0" lvl="0" indent="-10601" algn="ctr" rtl="0">
              <a:lnSpc>
                <a:spcPct val="100000"/>
              </a:lnSpc>
              <a:spcBef>
                <a:spcPts val="0"/>
              </a:spcBef>
              <a:spcAft>
                <a:spcPts val="0"/>
              </a:spcAft>
              <a:buClr>
                <a:srgbClr val="CDCDCD"/>
              </a:buClr>
              <a:buSzPct val="25000"/>
              <a:buFont typeface="Arial"/>
              <a:buNone/>
            </a:pPr>
            <a:r>
              <a:rPr lang="pt-BR" sz="1400" b="0" i="0" u="none" strike="noStrike" cap="none" baseline="0">
                <a:solidFill>
                  <a:srgbClr val="CDCDCD"/>
                </a:solidFill>
                <a:latin typeface="Arial"/>
                <a:ea typeface="Arial"/>
                <a:cs typeface="Arial"/>
                <a:sym typeface="Arial"/>
              </a:rPr>
              <a:t>Switch</a:t>
            </a:r>
          </a:p>
          <a:p>
            <a:pPr marL="36001" marR="0" lvl="0" indent="-10601" algn="ctr" rtl="0">
              <a:lnSpc>
                <a:spcPct val="100000"/>
              </a:lnSpc>
              <a:spcBef>
                <a:spcPts val="0"/>
              </a:spcBef>
              <a:spcAft>
                <a:spcPts val="0"/>
              </a:spcAft>
              <a:buClr>
                <a:srgbClr val="CDCDCD"/>
              </a:buClr>
              <a:buSzPct val="25000"/>
              <a:buFont typeface="Arial"/>
              <a:buNone/>
            </a:pPr>
            <a:r>
              <a:rPr lang="pt-BR" sz="1400" b="0" i="0" u="none" strike="noStrike" cap="none" baseline="0">
                <a:solidFill>
                  <a:srgbClr val="CDCDCD"/>
                </a:solidFill>
                <a:latin typeface="Arial"/>
                <a:ea typeface="Arial"/>
                <a:cs typeface="Arial"/>
                <a:sym typeface="Arial"/>
              </a:rPr>
              <a:t>OpenFlow</a:t>
            </a:r>
          </a:p>
        </p:txBody>
      </p:sp>
      <p:sp>
        <p:nvSpPr>
          <p:cNvPr id="454" name="Shape 454"/>
          <p:cNvSpPr/>
          <p:nvPr/>
        </p:nvSpPr>
        <p:spPr>
          <a:xfrm>
            <a:off x="3237119" y="2730526"/>
            <a:ext cx="1946879" cy="769041"/>
          </a:xfrm>
          <a:prstGeom prst="roundRect">
            <a:avLst>
              <a:gd name="adj" fmla="val 16852"/>
            </a:avLst>
          </a:prstGeom>
          <a:solidFill>
            <a:srgbClr val="002D99"/>
          </a:solidFill>
          <a:ln w="63500" cap="flat" cmpd="sng">
            <a:solidFill>
              <a:srgbClr val="84DDFD"/>
            </a:solidFill>
            <a:prstDash val="solid"/>
            <a:round/>
            <a:headEnd type="none" w="med" len="med"/>
            <a:tailEnd type="none" w="med" len="med"/>
          </a:ln>
        </p:spPr>
        <p:txBody>
          <a:bodyPr lIns="0" tIns="0" rIns="36850" bIns="0" anchor="ctr" anchorCtr="0">
            <a:noAutofit/>
          </a:bodyPr>
          <a:lstStyle/>
          <a:p>
            <a:pPr marL="36001" marR="0" lvl="0" indent="-10601" algn="ctr" rtl="0">
              <a:lnSpc>
                <a:spcPct val="100000"/>
              </a:lnSpc>
              <a:spcBef>
                <a:spcPts val="0"/>
              </a:spcBef>
              <a:spcAft>
                <a:spcPts val="0"/>
              </a:spcAft>
              <a:buClr>
                <a:srgbClr val="CDCDCD"/>
              </a:buClr>
              <a:buSzPct val="25000"/>
              <a:buFont typeface="Arial"/>
              <a:buNone/>
            </a:pPr>
            <a:r>
              <a:rPr lang="pt-BR" sz="1400" b="0" i="0" u="none" strike="noStrike" cap="none" baseline="0">
                <a:solidFill>
                  <a:srgbClr val="CDCDCD"/>
                </a:solidFill>
                <a:latin typeface="Arial"/>
                <a:ea typeface="Arial"/>
                <a:cs typeface="Arial"/>
                <a:sym typeface="Arial"/>
              </a:rPr>
              <a:t>Switch</a:t>
            </a:r>
          </a:p>
          <a:p>
            <a:pPr marL="36001" marR="0" lvl="0" indent="-10601" algn="ctr" rtl="0">
              <a:lnSpc>
                <a:spcPct val="100000"/>
              </a:lnSpc>
              <a:spcBef>
                <a:spcPts val="0"/>
              </a:spcBef>
              <a:spcAft>
                <a:spcPts val="0"/>
              </a:spcAft>
              <a:buClr>
                <a:srgbClr val="CDCDCD"/>
              </a:buClr>
              <a:buSzPct val="25000"/>
              <a:buFont typeface="Arial"/>
              <a:buNone/>
            </a:pPr>
            <a:r>
              <a:rPr lang="pt-BR" sz="1400" b="0" i="0" u="none" strike="noStrike" cap="none" baseline="0">
                <a:solidFill>
                  <a:srgbClr val="CDCDCD"/>
                </a:solidFill>
                <a:latin typeface="Arial"/>
                <a:ea typeface="Arial"/>
                <a:cs typeface="Arial"/>
                <a:sym typeface="Arial"/>
              </a:rPr>
              <a:t>OpenFlow</a:t>
            </a:r>
          </a:p>
        </p:txBody>
      </p:sp>
      <p:sp>
        <p:nvSpPr>
          <p:cNvPr id="455" name="Shape 455"/>
          <p:cNvSpPr/>
          <p:nvPr/>
        </p:nvSpPr>
        <p:spPr>
          <a:xfrm>
            <a:off x="5184000" y="3715589"/>
            <a:ext cx="1946879" cy="769041"/>
          </a:xfrm>
          <a:prstGeom prst="roundRect">
            <a:avLst>
              <a:gd name="adj" fmla="val 16852"/>
            </a:avLst>
          </a:prstGeom>
          <a:solidFill>
            <a:srgbClr val="002D99"/>
          </a:solidFill>
          <a:ln w="63500" cap="flat" cmpd="sng">
            <a:solidFill>
              <a:srgbClr val="84DDFD"/>
            </a:solidFill>
            <a:prstDash val="solid"/>
            <a:round/>
            <a:headEnd type="none" w="med" len="med"/>
            <a:tailEnd type="none" w="med" len="med"/>
          </a:ln>
        </p:spPr>
        <p:txBody>
          <a:bodyPr lIns="0" tIns="0" rIns="36850" bIns="0" anchor="ctr" anchorCtr="0">
            <a:noAutofit/>
          </a:bodyPr>
          <a:lstStyle/>
          <a:p>
            <a:pPr marL="36001" marR="0" lvl="0" indent="-10601" algn="ctr" rtl="0">
              <a:lnSpc>
                <a:spcPct val="100000"/>
              </a:lnSpc>
              <a:spcBef>
                <a:spcPts val="0"/>
              </a:spcBef>
              <a:spcAft>
                <a:spcPts val="0"/>
              </a:spcAft>
              <a:buClr>
                <a:srgbClr val="CDCDCD"/>
              </a:buClr>
              <a:buSzPct val="25000"/>
              <a:buFont typeface="Arial"/>
              <a:buNone/>
            </a:pPr>
            <a:r>
              <a:rPr lang="pt-BR" sz="1400" b="0" i="0" u="none" strike="noStrike" cap="none" baseline="0">
                <a:solidFill>
                  <a:srgbClr val="CDCDCD"/>
                </a:solidFill>
                <a:latin typeface="Arial"/>
                <a:ea typeface="Arial"/>
                <a:cs typeface="Arial"/>
                <a:sym typeface="Arial"/>
              </a:rPr>
              <a:t>Switch</a:t>
            </a:r>
          </a:p>
          <a:p>
            <a:pPr marL="36001" marR="0" lvl="0" indent="-10601" algn="ctr" rtl="0">
              <a:lnSpc>
                <a:spcPct val="100000"/>
              </a:lnSpc>
              <a:spcBef>
                <a:spcPts val="0"/>
              </a:spcBef>
              <a:spcAft>
                <a:spcPts val="0"/>
              </a:spcAft>
              <a:buClr>
                <a:srgbClr val="CDCDCD"/>
              </a:buClr>
              <a:buSzPct val="25000"/>
              <a:buFont typeface="Arial"/>
              <a:buNone/>
            </a:pPr>
            <a:r>
              <a:rPr lang="pt-BR" sz="1400" b="0" i="0" u="none" strike="noStrike" cap="none" baseline="0">
                <a:solidFill>
                  <a:srgbClr val="CDCDCD"/>
                </a:solidFill>
                <a:latin typeface="Arial"/>
                <a:ea typeface="Arial"/>
                <a:cs typeface="Arial"/>
                <a:sym typeface="Arial"/>
              </a:rPr>
              <a:t>OpenFlow</a:t>
            </a:r>
          </a:p>
        </p:txBody>
      </p:sp>
      <p:sp>
        <p:nvSpPr>
          <p:cNvPr id="456" name="Shape 456"/>
          <p:cNvSpPr/>
          <p:nvPr/>
        </p:nvSpPr>
        <p:spPr>
          <a:xfrm>
            <a:off x="7130879" y="2808294"/>
            <a:ext cx="1946879" cy="769041"/>
          </a:xfrm>
          <a:prstGeom prst="roundRect">
            <a:avLst>
              <a:gd name="adj" fmla="val 16852"/>
            </a:avLst>
          </a:prstGeom>
          <a:solidFill>
            <a:srgbClr val="002D99"/>
          </a:solidFill>
          <a:ln w="63500" cap="flat" cmpd="sng">
            <a:solidFill>
              <a:srgbClr val="84DDFD"/>
            </a:solidFill>
            <a:prstDash val="solid"/>
            <a:round/>
            <a:headEnd type="none" w="med" len="med"/>
            <a:tailEnd type="none" w="med" len="med"/>
          </a:ln>
        </p:spPr>
        <p:txBody>
          <a:bodyPr lIns="0" tIns="0" rIns="36850" bIns="0" anchor="ctr" anchorCtr="0">
            <a:noAutofit/>
          </a:bodyPr>
          <a:lstStyle/>
          <a:p>
            <a:pPr marL="36001" marR="0" lvl="0" indent="-10601" algn="ctr" rtl="0">
              <a:lnSpc>
                <a:spcPct val="100000"/>
              </a:lnSpc>
              <a:spcBef>
                <a:spcPts val="0"/>
              </a:spcBef>
              <a:spcAft>
                <a:spcPts val="0"/>
              </a:spcAft>
              <a:buClr>
                <a:srgbClr val="CDCDCD"/>
              </a:buClr>
              <a:buSzPct val="25000"/>
              <a:buFont typeface="Arial"/>
              <a:buNone/>
            </a:pPr>
            <a:r>
              <a:rPr lang="pt-BR" sz="1400" b="0" i="0" u="none" strike="noStrike" cap="none" baseline="0">
                <a:solidFill>
                  <a:srgbClr val="CDCDCD"/>
                </a:solidFill>
                <a:latin typeface="Arial"/>
                <a:ea typeface="Arial"/>
                <a:cs typeface="Arial"/>
                <a:sym typeface="Arial"/>
              </a:rPr>
              <a:t>Switch</a:t>
            </a:r>
          </a:p>
          <a:p>
            <a:pPr marL="36001" marR="0" lvl="0" indent="-10601" algn="ctr" rtl="0">
              <a:lnSpc>
                <a:spcPct val="100000"/>
              </a:lnSpc>
              <a:spcBef>
                <a:spcPts val="0"/>
              </a:spcBef>
              <a:spcAft>
                <a:spcPts val="0"/>
              </a:spcAft>
              <a:buClr>
                <a:srgbClr val="CDCDCD"/>
              </a:buClr>
              <a:buSzPct val="25000"/>
              <a:buFont typeface="Arial"/>
              <a:buNone/>
            </a:pPr>
            <a:r>
              <a:rPr lang="pt-BR" sz="1400" b="0" i="0" u="none" strike="noStrike" cap="none" baseline="0">
                <a:solidFill>
                  <a:srgbClr val="CDCDCD"/>
                </a:solidFill>
                <a:latin typeface="Arial"/>
                <a:ea typeface="Arial"/>
                <a:cs typeface="Arial"/>
                <a:sym typeface="Arial"/>
              </a:rPr>
              <a:t>OpenFlow</a:t>
            </a:r>
          </a:p>
        </p:txBody>
      </p:sp>
      <p:grpSp>
        <p:nvGrpSpPr>
          <p:cNvPr id="457" name="Shape 457"/>
          <p:cNvGrpSpPr/>
          <p:nvPr/>
        </p:nvGrpSpPr>
        <p:grpSpPr>
          <a:xfrm>
            <a:off x="3166559" y="2695963"/>
            <a:ext cx="2672639" cy="821967"/>
            <a:chOff x="0" y="0"/>
            <a:chExt cx="1855" cy="760"/>
          </a:xfrm>
        </p:grpSpPr>
        <p:pic>
          <p:nvPicPr>
            <p:cNvPr id="458" name="Shape 458"/>
            <p:cNvPicPr preferRelativeResize="0"/>
            <p:nvPr/>
          </p:nvPicPr>
          <p:blipFill rotWithShape="1">
            <a:blip r:embed="rId3">
              <a:alphaModFix/>
            </a:blip>
            <a:srcRect/>
            <a:stretch/>
          </p:blipFill>
          <p:spPr>
            <a:xfrm>
              <a:off x="0" y="0"/>
              <a:ext cx="1855" cy="760"/>
            </a:xfrm>
            <a:prstGeom prst="rect">
              <a:avLst/>
            </a:prstGeom>
            <a:noFill/>
            <a:ln>
              <a:noFill/>
            </a:ln>
          </p:spPr>
        </p:pic>
        <p:sp>
          <p:nvSpPr>
            <p:cNvPr id="459" name="Shape 459"/>
            <p:cNvSpPr/>
            <p:nvPr/>
          </p:nvSpPr>
          <p:spPr>
            <a:xfrm>
              <a:off x="0" y="0"/>
              <a:ext cx="1555" cy="363"/>
            </a:xfrm>
            <a:prstGeom prst="roundRect">
              <a:avLst>
                <a:gd name="adj" fmla="val 50000"/>
              </a:avLst>
            </a:prstGeom>
            <a:solidFill>
              <a:srgbClr val="808080"/>
            </a:solidFill>
            <a:ln>
              <a:noFill/>
            </a:ln>
          </p:spPr>
          <p:txBody>
            <a:bodyPr lIns="0" tIns="0" rIns="40625" bIns="0" anchor="ctr" anchorCtr="0">
              <a:noAutofit/>
            </a:bodyPr>
            <a:lstStyle/>
            <a:p>
              <a:pPr marL="36001" marR="0" lvl="0" indent="-10601" algn="l"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OpenFlow Switch</a:t>
              </a:r>
            </a:p>
          </p:txBody>
        </p:sp>
      </p:grpSp>
      <p:grpSp>
        <p:nvGrpSpPr>
          <p:cNvPr id="460" name="Shape 460"/>
          <p:cNvGrpSpPr/>
          <p:nvPr/>
        </p:nvGrpSpPr>
        <p:grpSpPr>
          <a:xfrm>
            <a:off x="6481439" y="2788853"/>
            <a:ext cx="2615039" cy="805764"/>
            <a:chOff x="0" y="0"/>
            <a:chExt cx="1815" cy="744"/>
          </a:xfrm>
        </p:grpSpPr>
        <p:pic>
          <p:nvPicPr>
            <p:cNvPr id="461" name="Shape 461"/>
            <p:cNvPicPr preferRelativeResize="0"/>
            <p:nvPr/>
          </p:nvPicPr>
          <p:blipFill rotWithShape="1">
            <a:blip r:embed="rId3">
              <a:alphaModFix/>
            </a:blip>
            <a:srcRect/>
            <a:stretch/>
          </p:blipFill>
          <p:spPr>
            <a:xfrm>
              <a:off x="0" y="0"/>
              <a:ext cx="1815" cy="744"/>
            </a:xfrm>
            <a:prstGeom prst="rect">
              <a:avLst/>
            </a:prstGeom>
            <a:noFill/>
            <a:ln>
              <a:noFill/>
            </a:ln>
          </p:spPr>
        </p:pic>
        <p:sp>
          <p:nvSpPr>
            <p:cNvPr id="462" name="Shape 462"/>
            <p:cNvSpPr/>
            <p:nvPr/>
          </p:nvSpPr>
          <p:spPr>
            <a:xfrm>
              <a:off x="0" y="0"/>
              <a:ext cx="1521" cy="355"/>
            </a:xfrm>
            <a:prstGeom prst="roundRect">
              <a:avLst>
                <a:gd name="adj" fmla="val 50000"/>
              </a:avLst>
            </a:prstGeom>
            <a:solidFill>
              <a:srgbClr val="808080"/>
            </a:solidFill>
            <a:ln>
              <a:noFill/>
            </a:ln>
          </p:spPr>
          <p:txBody>
            <a:bodyPr lIns="0" tIns="0" rIns="40625" bIns="0" anchor="ctr" anchorCtr="0">
              <a:noAutofit/>
            </a:bodyPr>
            <a:lstStyle/>
            <a:p>
              <a:pPr marL="36001" marR="0" lvl="0" indent="-10601" algn="l"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OpenFlow Switch</a:t>
              </a:r>
            </a:p>
          </p:txBody>
        </p:sp>
      </p:grpSp>
      <p:grpSp>
        <p:nvGrpSpPr>
          <p:cNvPr id="463" name="Shape 463"/>
          <p:cNvGrpSpPr/>
          <p:nvPr/>
        </p:nvGrpSpPr>
        <p:grpSpPr>
          <a:xfrm>
            <a:off x="4786560" y="3698307"/>
            <a:ext cx="2639519" cy="812246"/>
            <a:chOff x="0" y="0"/>
            <a:chExt cx="1832" cy="751"/>
          </a:xfrm>
        </p:grpSpPr>
        <p:pic>
          <p:nvPicPr>
            <p:cNvPr id="464" name="Shape 464"/>
            <p:cNvPicPr preferRelativeResize="0"/>
            <p:nvPr/>
          </p:nvPicPr>
          <p:blipFill rotWithShape="1">
            <a:blip r:embed="rId3">
              <a:alphaModFix/>
            </a:blip>
            <a:srcRect/>
            <a:stretch/>
          </p:blipFill>
          <p:spPr>
            <a:xfrm>
              <a:off x="0" y="0"/>
              <a:ext cx="1832" cy="751"/>
            </a:xfrm>
            <a:prstGeom prst="rect">
              <a:avLst/>
            </a:prstGeom>
            <a:noFill/>
            <a:ln>
              <a:noFill/>
            </a:ln>
          </p:spPr>
        </p:pic>
        <p:sp>
          <p:nvSpPr>
            <p:cNvPr id="465" name="Shape 465"/>
            <p:cNvSpPr/>
            <p:nvPr/>
          </p:nvSpPr>
          <p:spPr>
            <a:xfrm>
              <a:off x="0" y="0"/>
              <a:ext cx="1537" cy="358"/>
            </a:xfrm>
            <a:prstGeom prst="roundRect">
              <a:avLst>
                <a:gd name="adj" fmla="val 50000"/>
              </a:avLst>
            </a:prstGeom>
            <a:solidFill>
              <a:srgbClr val="808080"/>
            </a:solidFill>
            <a:ln>
              <a:noFill/>
            </a:ln>
          </p:spPr>
          <p:txBody>
            <a:bodyPr lIns="0" tIns="0" rIns="40625" bIns="0" anchor="ctr" anchorCtr="0">
              <a:noAutofit/>
            </a:bodyPr>
            <a:lstStyle/>
            <a:p>
              <a:pPr marL="36001" marR="0" lvl="0" indent="-10601" algn="l"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OpenFlow Switch</a:t>
              </a:r>
            </a:p>
          </p:txBody>
        </p:sp>
      </p:grpSp>
      <p:grpSp>
        <p:nvGrpSpPr>
          <p:cNvPr id="466" name="Shape 466"/>
          <p:cNvGrpSpPr/>
          <p:nvPr/>
        </p:nvGrpSpPr>
        <p:grpSpPr>
          <a:xfrm>
            <a:off x="1764000" y="4137916"/>
            <a:ext cx="2671200" cy="823045"/>
            <a:chOff x="0" y="0"/>
            <a:chExt cx="1855" cy="760"/>
          </a:xfrm>
        </p:grpSpPr>
        <p:pic>
          <p:nvPicPr>
            <p:cNvPr id="467" name="Shape 467"/>
            <p:cNvPicPr preferRelativeResize="0"/>
            <p:nvPr/>
          </p:nvPicPr>
          <p:blipFill rotWithShape="1">
            <a:blip r:embed="rId3">
              <a:alphaModFix/>
            </a:blip>
            <a:srcRect/>
            <a:stretch/>
          </p:blipFill>
          <p:spPr>
            <a:xfrm>
              <a:off x="0" y="0"/>
              <a:ext cx="1855" cy="760"/>
            </a:xfrm>
            <a:prstGeom prst="rect">
              <a:avLst/>
            </a:prstGeom>
            <a:noFill/>
            <a:ln>
              <a:noFill/>
            </a:ln>
          </p:spPr>
        </p:pic>
        <p:sp>
          <p:nvSpPr>
            <p:cNvPr id="468" name="Shape 468"/>
            <p:cNvSpPr/>
            <p:nvPr/>
          </p:nvSpPr>
          <p:spPr>
            <a:xfrm>
              <a:off x="0" y="0"/>
              <a:ext cx="1555" cy="363"/>
            </a:xfrm>
            <a:prstGeom prst="roundRect">
              <a:avLst>
                <a:gd name="adj" fmla="val 50000"/>
              </a:avLst>
            </a:prstGeom>
            <a:solidFill>
              <a:srgbClr val="808080"/>
            </a:solidFill>
            <a:ln>
              <a:noFill/>
            </a:ln>
          </p:spPr>
          <p:txBody>
            <a:bodyPr lIns="0" tIns="0" rIns="40625" bIns="0" anchor="ctr" anchorCtr="0">
              <a:noAutofit/>
            </a:bodyPr>
            <a:lstStyle/>
            <a:p>
              <a:pPr marL="36001" marR="0" lvl="0" indent="-10601" algn="l"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OpenFlow Switch</a:t>
              </a:r>
            </a:p>
          </p:txBody>
        </p:sp>
      </p:grpSp>
      <p:grpSp>
        <p:nvGrpSpPr>
          <p:cNvPr id="469" name="Shape 469"/>
          <p:cNvGrpSpPr/>
          <p:nvPr/>
        </p:nvGrpSpPr>
        <p:grpSpPr>
          <a:xfrm>
            <a:off x="76320" y="3108566"/>
            <a:ext cx="2615039" cy="805764"/>
            <a:chOff x="0" y="0"/>
            <a:chExt cx="1815" cy="744"/>
          </a:xfrm>
        </p:grpSpPr>
        <p:pic>
          <p:nvPicPr>
            <p:cNvPr id="470" name="Shape 470"/>
            <p:cNvPicPr preferRelativeResize="0"/>
            <p:nvPr/>
          </p:nvPicPr>
          <p:blipFill rotWithShape="1">
            <a:blip r:embed="rId3">
              <a:alphaModFix/>
            </a:blip>
            <a:srcRect/>
            <a:stretch/>
          </p:blipFill>
          <p:spPr>
            <a:xfrm>
              <a:off x="0" y="0"/>
              <a:ext cx="1815" cy="744"/>
            </a:xfrm>
            <a:prstGeom prst="rect">
              <a:avLst/>
            </a:prstGeom>
            <a:noFill/>
            <a:ln>
              <a:noFill/>
            </a:ln>
          </p:spPr>
        </p:pic>
        <p:sp>
          <p:nvSpPr>
            <p:cNvPr id="471" name="Shape 471"/>
            <p:cNvSpPr/>
            <p:nvPr/>
          </p:nvSpPr>
          <p:spPr>
            <a:xfrm>
              <a:off x="0" y="0"/>
              <a:ext cx="1521" cy="355"/>
            </a:xfrm>
            <a:prstGeom prst="roundRect">
              <a:avLst>
                <a:gd name="adj" fmla="val 50000"/>
              </a:avLst>
            </a:prstGeom>
            <a:solidFill>
              <a:srgbClr val="808080"/>
            </a:solidFill>
            <a:ln>
              <a:noFill/>
            </a:ln>
          </p:spPr>
          <p:txBody>
            <a:bodyPr lIns="0" tIns="0" rIns="40625" bIns="0" anchor="ctr" anchorCtr="0">
              <a:noAutofit/>
            </a:bodyPr>
            <a:lstStyle/>
            <a:p>
              <a:pPr marL="36001" marR="0" lvl="0" indent="-10601" algn="l" rtl="0">
                <a:lnSpc>
                  <a:spcPct val="100000"/>
                </a:lnSpc>
                <a:spcBef>
                  <a:spcPts val="0"/>
                </a:spcBef>
                <a:spcAft>
                  <a:spcPts val="0"/>
                </a:spcAft>
                <a:buClr>
                  <a:srgbClr val="FFFFFF"/>
                </a:buClr>
                <a:buSzPct val="25000"/>
                <a:buFont typeface="Arial"/>
                <a:buNone/>
              </a:pPr>
              <a:r>
                <a:rPr lang="pt-BR" sz="1400" b="0" i="0" u="none" strike="noStrike" cap="none" baseline="0">
                  <a:solidFill>
                    <a:srgbClr val="FFFFFF"/>
                  </a:solidFill>
                  <a:latin typeface="Arial"/>
                  <a:ea typeface="Arial"/>
                  <a:cs typeface="Arial"/>
                  <a:sym typeface="Arial"/>
                </a:rPr>
                <a:t>OpenFlow Switch</a:t>
              </a:r>
            </a:p>
          </p:txBody>
        </p:sp>
      </p:grpSp>
    </p:spTree>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800" b="1" i="0" u="none" strike="noStrike" cap="none" baseline="0">
                <a:solidFill>
                  <a:srgbClr val="FFFFFF"/>
                </a:solidFill>
                <a:latin typeface="Arial"/>
                <a:ea typeface="Arial"/>
                <a:cs typeface="Arial"/>
                <a:sym typeface="Arial"/>
              </a:rPr>
              <a:t>SDN: o poder para o </a:t>
            </a:r>
            <a:r>
              <a:rPr lang="pt-BR" sz="1800">
                <a:solidFill>
                  <a:srgbClr val="FFFFFF"/>
                </a:solidFill>
              </a:rPr>
              <a:t>controlador</a:t>
            </a:r>
          </a:p>
        </p:txBody>
      </p:sp>
      <p:sp>
        <p:nvSpPr>
          <p:cNvPr id="477" name="Shape 477"/>
          <p:cNvSpPr txBox="1">
            <a:spLocks noGrp="1"/>
          </p:cNvSpPr>
          <p:nvPr>
            <p:ph type="sldNum" sz="quarter"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31</a:t>
            </a:fld>
            <a:endParaRPr lang="pt-BR" b="0" i="0" u="none" strike="noStrike" cap="none" baseline="0">
              <a:solidFill>
                <a:srgbClr val="000000"/>
              </a:solidFill>
              <a:latin typeface="Arial"/>
              <a:ea typeface="Arial"/>
              <a:cs typeface="Arial"/>
              <a:sym typeface="Arial"/>
            </a:endParaRPr>
          </a:p>
        </p:txBody>
      </p:sp>
      <p:pic>
        <p:nvPicPr>
          <p:cNvPr id="478" name="Shape 478"/>
          <p:cNvPicPr preferRelativeResize="0"/>
          <p:nvPr/>
        </p:nvPicPr>
        <p:blipFill rotWithShape="1">
          <a:blip r:embed="rId3">
            <a:alphaModFix/>
          </a:blip>
          <a:srcRect/>
          <a:stretch/>
        </p:blipFill>
        <p:spPr>
          <a:xfrm>
            <a:off x="692641" y="1253908"/>
            <a:ext cx="7758599" cy="3457500"/>
          </a:xfrm>
          <a:prstGeom prst="rect">
            <a:avLst/>
          </a:prstGeom>
          <a:noFill/>
          <a:ln>
            <a:noFill/>
          </a:ln>
        </p:spPr>
      </p:pic>
      <p:pic>
        <p:nvPicPr>
          <p:cNvPr id="479" name="Shape 479"/>
          <p:cNvPicPr preferRelativeResize="0"/>
          <p:nvPr/>
        </p:nvPicPr>
        <p:blipFill rotWithShape="1">
          <a:blip r:embed="rId4">
            <a:alphaModFix/>
          </a:blip>
          <a:srcRect/>
          <a:stretch/>
        </p:blipFill>
        <p:spPr>
          <a:xfrm>
            <a:off x="593706" y="2508660"/>
            <a:ext cx="3020400" cy="948000"/>
          </a:xfrm>
          <a:prstGeom prst="rect">
            <a:avLst/>
          </a:prstGeom>
          <a:noFill/>
          <a:ln>
            <a:noFill/>
          </a:ln>
        </p:spPr>
      </p:pic>
      <p:pic>
        <p:nvPicPr>
          <p:cNvPr id="480" name="Shape 480"/>
          <p:cNvPicPr preferRelativeResize="0"/>
          <p:nvPr/>
        </p:nvPicPr>
        <p:blipFill rotWithShape="1">
          <a:blip r:embed="rId5">
            <a:alphaModFix/>
          </a:blip>
          <a:srcRect/>
          <a:stretch/>
        </p:blipFill>
        <p:spPr>
          <a:xfrm>
            <a:off x="6741014" y="3838289"/>
            <a:ext cx="1459800" cy="1097700"/>
          </a:xfrm>
          <a:prstGeom prst="rect">
            <a:avLst/>
          </a:prstGeom>
          <a:noFill/>
          <a:ln>
            <a:noFill/>
          </a:ln>
        </p:spPr>
      </p:pic>
      <p:sp>
        <p:nvSpPr>
          <p:cNvPr id="481" name="Shape 481"/>
          <p:cNvSpPr/>
          <p:nvPr/>
        </p:nvSpPr>
        <p:spPr>
          <a:xfrm>
            <a:off x="1394603" y="1128463"/>
            <a:ext cx="1390499" cy="308399"/>
          </a:xfrm>
          <a:prstGeom prst="rect">
            <a:avLst/>
          </a:prstGeom>
          <a:noFill/>
          <a:ln>
            <a:noFill/>
          </a:ln>
        </p:spPr>
        <p:txBody>
          <a:bodyPr lIns="46075" tIns="46075" rIns="46075" bIns="46075"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pt-BR" sz="1400" b="0" i="0" u="none" strike="noStrike" cap="none" baseline="0">
                <a:solidFill>
                  <a:srgbClr val="000000"/>
                </a:solidFill>
                <a:latin typeface="Arial"/>
                <a:ea typeface="Arial"/>
                <a:cs typeface="Arial"/>
                <a:sym typeface="Arial"/>
              </a:rPr>
              <a:t>Rede tradicional</a:t>
            </a:r>
          </a:p>
        </p:txBody>
      </p:sp>
      <p:sp>
        <p:nvSpPr>
          <p:cNvPr id="482" name="Shape 482"/>
          <p:cNvSpPr/>
          <p:nvPr/>
        </p:nvSpPr>
        <p:spPr>
          <a:xfrm>
            <a:off x="5057757" y="1128463"/>
            <a:ext cx="2238899" cy="308399"/>
          </a:xfrm>
          <a:prstGeom prst="rect">
            <a:avLst/>
          </a:prstGeom>
          <a:noFill/>
          <a:ln>
            <a:noFill/>
          </a:ln>
        </p:spPr>
        <p:txBody>
          <a:bodyPr lIns="46075" tIns="46075" rIns="46075" bIns="46075"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pt-BR" sz="1400" b="0" i="0" u="none" strike="noStrike" cap="none" baseline="0">
                <a:solidFill>
                  <a:srgbClr val="000000"/>
                </a:solidFill>
                <a:latin typeface="Arial"/>
                <a:ea typeface="Arial"/>
                <a:cs typeface="Arial"/>
                <a:sym typeface="Arial"/>
              </a:rPr>
              <a:t>Rede definida por software</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79"/>
                                        </p:tgtEl>
                                        <p:attrNameLst>
                                          <p:attrName>style.visibility</p:attrName>
                                        </p:attrNameLst>
                                      </p:cBhvr>
                                      <p:to>
                                        <p:strVal val="visible"/>
                                      </p:to>
                                    </p:set>
                                    <p:anim calcmode="lin" valueType="num">
                                      <p:cBhvr additive="base">
                                        <p:cTn id="7" dur="1500"/>
                                        <p:tgtEl>
                                          <p:spTgt spid="47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9"/>
                                        </p:tgtEl>
                                        <p:attrNameLst>
                                          <p:attrName>style.visibility</p:attrName>
                                        </p:attrNameLst>
                                      </p:cBhvr>
                                      <p:to>
                                        <p:strVal val="visible"/>
                                      </p:to>
                                    </p:set>
                                    <p:animEffect transition="in" filter="fade">
                                      <p:cBhvr>
                                        <p:cTn id="12" dur="1000"/>
                                        <p:tgtEl>
                                          <p:spTgt spid="4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0"/>
                                        </p:tgtEl>
                                        <p:attrNameLst>
                                          <p:attrName>style.visibility</p:attrName>
                                        </p:attrNameLst>
                                      </p:cBhvr>
                                      <p:to>
                                        <p:strVal val="visible"/>
                                      </p:to>
                                    </p:set>
                                    <p:animEffect transition="in" filter="fade">
                                      <p:cBhvr>
                                        <p:cTn id="17" dur="1500"/>
                                        <p:tgtEl>
                                          <p:spTgt spid="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800" b="0" i="0" u="none" strike="noStrike" cap="none" baseline="0">
                <a:solidFill>
                  <a:srgbClr val="FFFFFF"/>
                </a:solidFill>
                <a:latin typeface="Arial"/>
                <a:ea typeface="Arial"/>
                <a:cs typeface="Arial"/>
                <a:sym typeface="Arial"/>
              </a:rPr>
              <a:t>O poder do controlador</a:t>
            </a:r>
          </a:p>
        </p:txBody>
      </p:sp>
      <p:sp>
        <p:nvSpPr>
          <p:cNvPr id="488" name="Shape 488"/>
          <p:cNvSpPr txBox="1">
            <a:spLocks noGrp="1"/>
          </p:cNvSpPr>
          <p:nvPr>
            <p:ph type="body" idx="1"/>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Helvetica Neue"/>
              <a:buNone/>
            </a:pPr>
            <a:r>
              <a:rPr lang="pt-BR" sz="2400" b="0" i="0" u="none" strike="noStrike" cap="none" baseline="0" dirty="0">
                <a:solidFill>
                  <a:srgbClr val="333333"/>
                </a:solidFill>
                <a:latin typeface="Helvetica Neue"/>
                <a:ea typeface="Helvetica Neue"/>
                <a:cs typeface="Helvetica Neue"/>
                <a:sym typeface="Helvetica Neue"/>
              </a:rPr>
              <a:t>Se um pacote bate com uma entrada da tabela,</a:t>
            </a:r>
          </a:p>
          <a:p>
            <a:pPr marL="0" marR="0" lvl="0" indent="0" algn="l" rtl="0">
              <a:lnSpc>
                <a:spcPct val="100000"/>
              </a:lnSpc>
              <a:spcBef>
                <a:spcPts val="0"/>
              </a:spcBef>
              <a:spcAft>
                <a:spcPts val="0"/>
              </a:spcAft>
              <a:buClr>
                <a:schemeClr val="dk2"/>
              </a:buClr>
              <a:buSzPct val="25000"/>
              <a:buFont typeface="Helvetica Neue"/>
              <a:buNone/>
            </a:pPr>
            <a:r>
              <a:rPr lang="pt-BR" sz="1800" b="0" i="0" u="none" strike="noStrike" cap="none" baseline="0" dirty="0">
                <a:solidFill>
                  <a:srgbClr val="333333"/>
                </a:solidFill>
                <a:latin typeface="Helvetica Neue"/>
                <a:ea typeface="Helvetica Neue"/>
                <a:cs typeface="Helvetica Neue"/>
                <a:sym typeface="Helvetica Neue"/>
              </a:rPr>
              <a:t>	faça o que </a:t>
            </a:r>
            <a:r>
              <a:rPr lang="pt-BR" sz="1800" b="1" i="0" u="none" strike="noStrike" cap="none" baseline="0" dirty="0">
                <a:solidFill>
                  <a:srgbClr val="333333"/>
                </a:solidFill>
                <a:latin typeface="Helvetica Neue"/>
                <a:ea typeface="Helvetica Neue"/>
                <a:cs typeface="Helvetica Neue"/>
                <a:sym typeface="Helvetica Neue"/>
              </a:rPr>
              <a:t>EU</a:t>
            </a:r>
            <a:r>
              <a:rPr lang="pt-BR" sz="1800" b="0" i="0" u="none" strike="noStrike" cap="none" baseline="0" dirty="0">
                <a:solidFill>
                  <a:srgbClr val="333333"/>
                </a:solidFill>
                <a:latin typeface="Helvetica Neue"/>
                <a:ea typeface="Helvetica Neue"/>
                <a:cs typeface="Helvetica Neue"/>
                <a:sym typeface="Helvetica Neue"/>
              </a:rPr>
              <a:t> programei</a:t>
            </a:r>
          </a:p>
          <a:p>
            <a:pPr marL="0" marR="0" lvl="0" indent="0" algn="l" rtl="0">
              <a:lnSpc>
                <a:spcPct val="100000"/>
              </a:lnSpc>
              <a:spcBef>
                <a:spcPts val="0"/>
              </a:spcBef>
              <a:spcAft>
                <a:spcPts val="0"/>
              </a:spcAft>
              <a:buClr>
                <a:schemeClr val="dk2"/>
              </a:buClr>
              <a:buSzPct val="25000"/>
              <a:buFont typeface="Helvetica Neue"/>
              <a:buNone/>
            </a:pPr>
            <a:r>
              <a:rPr lang="pt-BR" sz="1800" b="0" i="0" u="none" strike="noStrike" cap="none" baseline="0" dirty="0">
                <a:solidFill>
                  <a:srgbClr val="333333"/>
                </a:solidFill>
                <a:latin typeface="Helvetica Neue"/>
                <a:ea typeface="Helvetica Neue"/>
                <a:cs typeface="Helvetica Neue"/>
                <a:sym typeface="Helvetica Neue"/>
              </a:rPr>
              <a:t>		(talvez) me mande uma cópia</a:t>
            </a:r>
          </a:p>
          <a:p>
            <a:pPr marL="0" marR="0" lvl="0" indent="0" algn="l" rtl="0">
              <a:lnSpc>
                <a:spcPct val="100000"/>
              </a:lnSpc>
              <a:spcBef>
                <a:spcPts val="0"/>
              </a:spcBef>
              <a:spcAft>
                <a:spcPts val="0"/>
              </a:spcAft>
              <a:buClr>
                <a:schemeClr val="dk2"/>
              </a:buClr>
              <a:buSzPct val="25000"/>
              <a:buFont typeface="Helvetica Neue"/>
              <a:buNone/>
            </a:pPr>
            <a:r>
              <a:rPr lang="pt-BR" sz="1800" b="0" i="0" u="none" strike="noStrike" cap="none" baseline="0" dirty="0">
                <a:solidFill>
                  <a:srgbClr val="333333"/>
                </a:solidFill>
                <a:latin typeface="Helvetica Neue"/>
                <a:ea typeface="Helvetica Neue"/>
                <a:cs typeface="Helvetica Neue"/>
                <a:sym typeface="Helvetica Neue"/>
              </a:rPr>
              <a:t>		(talvez) </a:t>
            </a:r>
            <a:r>
              <a:rPr lang="pt-BR" sz="1800" b="0" i="0" u="none" strike="noStrike" cap="none" baseline="0" dirty="0" err="1">
                <a:solidFill>
                  <a:srgbClr val="333333"/>
                </a:solidFill>
                <a:latin typeface="Helvetica Neue"/>
                <a:ea typeface="Helvetica Neue"/>
                <a:cs typeface="Helvetica Neue"/>
                <a:sym typeface="Helvetica Neue"/>
              </a:rPr>
              <a:t>re-escreva</a:t>
            </a:r>
            <a:r>
              <a:rPr lang="pt-BR" sz="1800" b="0" i="0" u="none" strike="noStrike" cap="none" baseline="0" dirty="0">
                <a:solidFill>
                  <a:srgbClr val="333333"/>
                </a:solidFill>
                <a:latin typeface="Helvetica Neue"/>
                <a:ea typeface="Helvetica Neue"/>
                <a:cs typeface="Helvetica Neue"/>
                <a:sym typeface="Helvetica Neue"/>
              </a:rPr>
              <a:t> os cabeçalhos</a:t>
            </a:r>
          </a:p>
          <a:p>
            <a:pPr marL="0" marR="0" lvl="0" indent="0" algn="l" rtl="0">
              <a:lnSpc>
                <a:spcPct val="100000"/>
              </a:lnSpc>
              <a:spcBef>
                <a:spcPts val="0"/>
              </a:spcBef>
              <a:spcAft>
                <a:spcPts val="0"/>
              </a:spcAft>
              <a:buClr>
                <a:schemeClr val="dk2"/>
              </a:buClr>
              <a:buSzPct val="25000"/>
              <a:buFont typeface="Helvetica Neue"/>
              <a:buNone/>
            </a:pPr>
            <a:r>
              <a:rPr lang="pt-BR" sz="1800" b="0" i="0" u="none" strike="noStrike" cap="none" baseline="0" dirty="0">
                <a:solidFill>
                  <a:srgbClr val="333333"/>
                </a:solidFill>
                <a:latin typeface="Helvetica Neue"/>
                <a:ea typeface="Helvetica Neue"/>
                <a:cs typeface="Helvetica Neue"/>
                <a:sym typeface="Helvetica Neue"/>
              </a:rPr>
              <a:t>		(talvez) encaminhe para uma ou mais portas</a:t>
            </a:r>
          </a:p>
          <a:p>
            <a:pPr marL="0" marR="0" lvl="0" indent="0" algn="l" rtl="0">
              <a:lnSpc>
                <a:spcPct val="100000"/>
              </a:lnSpc>
              <a:spcBef>
                <a:spcPts val="0"/>
              </a:spcBef>
              <a:spcAft>
                <a:spcPts val="0"/>
              </a:spcAft>
              <a:buClr>
                <a:schemeClr val="dk2"/>
              </a:buClr>
              <a:buSzPct val="25000"/>
              <a:buFont typeface="Helvetica Neue"/>
              <a:buNone/>
            </a:pPr>
            <a:r>
              <a:rPr lang="pt-BR" sz="1800" b="0" i="0" u="none" strike="noStrike" cap="none" baseline="0" dirty="0">
                <a:solidFill>
                  <a:srgbClr val="333333"/>
                </a:solidFill>
                <a:latin typeface="Helvetica Neue"/>
                <a:ea typeface="Helvetica Neue"/>
                <a:cs typeface="Helvetica Neue"/>
                <a:sym typeface="Helvetica Neue"/>
              </a:rPr>
              <a:t>		(ou) descarte</a:t>
            </a:r>
          </a:p>
          <a:p>
            <a:pPr marL="0" marR="0" lvl="0" indent="0" algn="l" rtl="0">
              <a:lnSpc>
                <a:spcPct val="100000"/>
              </a:lnSpc>
              <a:spcBef>
                <a:spcPts val="0"/>
              </a:spcBef>
              <a:spcAft>
                <a:spcPts val="0"/>
              </a:spcAft>
              <a:buClr>
                <a:schemeClr val="dk2"/>
              </a:buClr>
              <a:buFont typeface="Helvetica Neue"/>
              <a:buNone/>
            </a:pPr>
            <a:endParaRPr sz="1800" dirty="0">
              <a:solidFill>
                <a:srgbClr val="333333"/>
              </a:solidFill>
            </a:endParaRPr>
          </a:p>
          <a:p>
            <a:pPr marL="0" marR="0" lvl="0" indent="0" algn="l" rtl="0">
              <a:lnSpc>
                <a:spcPct val="100000"/>
              </a:lnSpc>
              <a:spcBef>
                <a:spcPts val="0"/>
              </a:spcBef>
              <a:spcAft>
                <a:spcPts val="0"/>
              </a:spcAft>
              <a:buClr>
                <a:schemeClr val="dk2"/>
              </a:buClr>
              <a:buSzPct val="25000"/>
              <a:buFont typeface="Helvetica Neue"/>
              <a:buNone/>
            </a:pPr>
            <a:r>
              <a:rPr lang="pt-BR" sz="2400" b="0" i="0" u="none" strike="noStrike" cap="none" baseline="0" dirty="0">
                <a:solidFill>
                  <a:srgbClr val="333333"/>
                </a:solidFill>
                <a:latin typeface="Helvetica Neue"/>
                <a:ea typeface="Helvetica Neue"/>
                <a:cs typeface="Helvetica Neue"/>
                <a:sym typeface="Helvetica Neue"/>
              </a:rPr>
              <a:t>Senão, me mande para </a:t>
            </a:r>
            <a:r>
              <a:rPr lang="pt-BR" sz="2400" b="1" i="0" u="none" strike="noStrike" cap="none" baseline="0" dirty="0">
                <a:solidFill>
                  <a:srgbClr val="333333"/>
                </a:solidFill>
                <a:latin typeface="Helvetica Neue"/>
                <a:ea typeface="Helvetica Neue"/>
                <a:cs typeface="Helvetica Neue"/>
                <a:sym typeface="Helvetica Neue"/>
              </a:rPr>
              <a:t>EU</a:t>
            </a:r>
            <a:r>
              <a:rPr lang="pt-BR" sz="2400" b="0" i="0" u="none" strike="noStrike" cap="none" baseline="0" dirty="0">
                <a:solidFill>
                  <a:srgbClr val="333333"/>
                </a:solidFill>
                <a:latin typeface="Helvetica Neue"/>
                <a:ea typeface="Helvetica Neue"/>
                <a:cs typeface="Helvetica Neue"/>
                <a:sym typeface="Helvetica Neue"/>
              </a:rPr>
              <a:t> inspecionar e decidir</a:t>
            </a:r>
          </a:p>
          <a:p>
            <a:pPr marL="0" marR="0" lvl="0" indent="0" algn="l" rtl="0">
              <a:lnSpc>
                <a:spcPct val="100000"/>
              </a:lnSpc>
              <a:spcBef>
                <a:spcPts val="0"/>
              </a:spcBef>
              <a:spcAft>
                <a:spcPts val="0"/>
              </a:spcAft>
              <a:buClr>
                <a:schemeClr val="dk2"/>
              </a:buClr>
              <a:buSzPct val="25000"/>
              <a:buFont typeface="Helvetica Neue"/>
              <a:buNone/>
            </a:pPr>
            <a:r>
              <a:rPr lang="pt-BR" sz="2400" b="0" i="0" u="none" strike="noStrike" cap="none" baseline="0" dirty="0">
                <a:solidFill>
                  <a:srgbClr val="333333"/>
                </a:solidFill>
                <a:latin typeface="Helvetica Neue"/>
                <a:ea typeface="Helvetica Neue"/>
                <a:cs typeface="Helvetica Neue"/>
                <a:sym typeface="Helvetica Neue"/>
              </a:rPr>
              <a:t>	</a:t>
            </a:r>
            <a:r>
              <a:rPr lang="pt-BR" sz="1800" b="0" i="0" u="none" strike="noStrike" cap="none" baseline="0" dirty="0">
                <a:solidFill>
                  <a:srgbClr val="333333"/>
                </a:solidFill>
                <a:latin typeface="Helvetica Neue"/>
                <a:ea typeface="Helvetica Neue"/>
                <a:cs typeface="Helvetica Neue"/>
                <a:sym typeface="Helvetica Neue"/>
              </a:rPr>
              <a:t>a inspeção é código que </a:t>
            </a:r>
            <a:r>
              <a:rPr lang="pt-BR" sz="1800" b="1" i="0" u="none" strike="noStrike" cap="none" baseline="0" dirty="0">
                <a:solidFill>
                  <a:srgbClr val="333333"/>
                </a:solidFill>
                <a:latin typeface="Helvetica Neue"/>
                <a:ea typeface="Helvetica Neue"/>
                <a:cs typeface="Helvetica Neue"/>
                <a:sym typeface="Helvetica Neue"/>
              </a:rPr>
              <a:t>EU</a:t>
            </a:r>
            <a:r>
              <a:rPr lang="pt-BR" sz="1800" b="0" i="0" u="none" strike="noStrike" cap="none" baseline="0" dirty="0">
                <a:solidFill>
                  <a:srgbClr val="333333"/>
                </a:solidFill>
                <a:latin typeface="Helvetica Neue"/>
                <a:ea typeface="Helvetica Neue"/>
                <a:cs typeface="Helvetica Neue"/>
                <a:sym typeface="Helvetica Neue"/>
              </a:rPr>
              <a:t> defino</a:t>
            </a:r>
          </a:p>
          <a:p>
            <a:pPr marL="0" marR="0" lvl="0" indent="0" algn="l" rtl="0">
              <a:lnSpc>
                <a:spcPct val="100000"/>
              </a:lnSpc>
              <a:spcBef>
                <a:spcPts val="0"/>
              </a:spcBef>
              <a:spcAft>
                <a:spcPts val="0"/>
              </a:spcAft>
              <a:buClr>
                <a:schemeClr val="dk2"/>
              </a:buClr>
              <a:buSzPct val="25000"/>
              <a:buFont typeface="Helvetica Neue"/>
              <a:buNone/>
            </a:pPr>
            <a:r>
              <a:rPr lang="pt-BR" sz="1800" b="0" i="0" u="none" strike="noStrike" cap="none" baseline="0" dirty="0">
                <a:solidFill>
                  <a:srgbClr val="333333"/>
                </a:solidFill>
                <a:latin typeface="Helvetica Neue"/>
                <a:ea typeface="Helvetica Neue"/>
                <a:cs typeface="Helvetica Neue"/>
                <a:sym typeface="Helvetica Neue"/>
              </a:rPr>
              <a:t>	dependendo del</a:t>
            </a:r>
            <a:r>
              <a:rPr lang="pt-BR" sz="1800" dirty="0">
                <a:solidFill>
                  <a:srgbClr val="333333"/>
                </a:solidFill>
              </a:rPr>
              <a:t>e</a:t>
            </a:r>
            <a:r>
              <a:rPr lang="pt-BR" sz="1800" b="0" i="0" u="none" strike="noStrike" cap="none" baseline="0" dirty="0">
                <a:solidFill>
                  <a:srgbClr val="333333"/>
                </a:solidFill>
                <a:latin typeface="Helvetica Neue"/>
                <a:ea typeface="Helvetica Neue"/>
                <a:cs typeface="Helvetica Neue"/>
                <a:sym typeface="Helvetica Neue"/>
              </a:rPr>
              <a:t>, novos fluxos podem ser criados</a:t>
            </a:r>
          </a:p>
          <a:p>
            <a:pPr marL="0" marR="0" lvl="0" indent="0" algn="l" rtl="0">
              <a:lnSpc>
                <a:spcPct val="100000"/>
              </a:lnSpc>
              <a:spcBef>
                <a:spcPts val="0"/>
              </a:spcBef>
              <a:spcAft>
                <a:spcPts val="0"/>
              </a:spcAft>
              <a:buClr>
                <a:schemeClr val="dk2"/>
              </a:buClr>
              <a:buFont typeface="Helvetica Neue"/>
              <a:buNone/>
            </a:pPr>
            <a:endParaRPr sz="2000" b="0" i="0" u="none" strike="noStrike" cap="none" baseline="0" dirty="0">
              <a:solidFill>
                <a:schemeClr val="dk2"/>
              </a:solidFill>
              <a:latin typeface="Helvetica Neue"/>
              <a:ea typeface="Helvetica Neue"/>
              <a:cs typeface="Helvetica Neue"/>
              <a:sym typeface="Helvetica Neue"/>
            </a:endParaRPr>
          </a:p>
        </p:txBody>
      </p:sp>
      <p:sp>
        <p:nvSpPr>
          <p:cNvPr id="489" name="Shape 489"/>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32</a:t>
            </a:fld>
            <a:endParaRPr lang="pt-BR" b="0" i="0" u="none" strike="noStrike" cap="none" baseline="0">
              <a:solidFill>
                <a:srgbClr val="000000"/>
              </a:solidFill>
              <a:latin typeface="Arial"/>
              <a:ea typeface="Arial"/>
              <a:cs typeface="Arial"/>
              <a:sym typeface="Arial"/>
            </a:endParaRPr>
          </a:p>
        </p:txBody>
      </p:sp>
      <p:grpSp>
        <p:nvGrpSpPr>
          <p:cNvPr id="490" name="Shape 490"/>
          <p:cNvGrpSpPr/>
          <p:nvPr/>
        </p:nvGrpSpPr>
        <p:grpSpPr>
          <a:xfrm>
            <a:off x="7223854" y="837887"/>
            <a:ext cx="1786257" cy="1722253"/>
            <a:chOff x="-127000" y="-88900"/>
            <a:chExt cx="2449427" cy="2531285"/>
          </a:xfrm>
        </p:grpSpPr>
        <p:pic>
          <p:nvPicPr>
            <p:cNvPr id="491" name="Shape 491"/>
            <p:cNvPicPr preferRelativeResize="0"/>
            <p:nvPr/>
          </p:nvPicPr>
          <p:blipFill rotWithShape="1">
            <a:blip r:embed="rId3">
              <a:alphaModFix/>
            </a:blip>
            <a:srcRect/>
            <a:stretch/>
          </p:blipFill>
          <p:spPr>
            <a:xfrm>
              <a:off x="0" y="0"/>
              <a:ext cx="2195427" cy="2201085"/>
            </a:xfrm>
            <a:prstGeom prst="rect">
              <a:avLst/>
            </a:prstGeom>
            <a:noFill/>
            <a:ln>
              <a:noFill/>
            </a:ln>
          </p:spPr>
        </p:pic>
        <p:pic>
          <p:nvPicPr>
            <p:cNvPr id="492" name="Shape 492"/>
            <p:cNvPicPr preferRelativeResize="0"/>
            <p:nvPr/>
          </p:nvPicPr>
          <p:blipFill rotWithShape="1">
            <a:blip r:embed="rId4">
              <a:alphaModFix/>
            </a:blip>
            <a:srcRect/>
            <a:stretch/>
          </p:blipFill>
          <p:spPr>
            <a:xfrm>
              <a:off x="-127000" y="-88900"/>
              <a:ext cx="2449427" cy="2531285"/>
            </a:xfrm>
            <a:prstGeom prst="rect">
              <a:avLst/>
            </a:prstGeom>
            <a:noFill/>
            <a:ln>
              <a:noFill/>
            </a:ln>
          </p:spPr>
        </p:pic>
      </p:grpSp>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O controlador SDN</a:t>
            </a:r>
          </a:p>
        </p:txBody>
      </p:sp>
      <p:sp>
        <p:nvSpPr>
          <p:cNvPr id="498" name="Shape 498"/>
          <p:cNvSpPr txBox="1">
            <a:spLocks noGrp="1"/>
          </p:cNvSpPr>
          <p:nvPr>
            <p:ph type="body" idx="1"/>
          </p:nvPr>
        </p:nvSpPr>
        <p:spPr>
          <a:prstGeom prst="rect">
            <a:avLst/>
          </a:prstGeom>
          <a:noFill/>
          <a:ln>
            <a:noFill/>
          </a:ln>
        </p:spPr>
        <p:txBody>
          <a:bodyPr lIns="91425" tIns="91425" rIns="91425" bIns="91425" anchor="t" anchorCtr="0">
            <a:noAutofit/>
          </a:bodyPr>
          <a:lstStyle/>
          <a:p>
            <a:pPr marL="571500" marR="0" lvl="0" indent="-215900" algn="l" rtl="0">
              <a:lnSpc>
                <a:spcPct val="115000"/>
              </a:lnSpc>
              <a:spcBef>
                <a:spcPts val="0"/>
              </a:spcBef>
              <a:spcAft>
                <a:spcPts val="1000"/>
              </a:spcAft>
              <a:buFont typeface="Arial"/>
              <a:buChar char="•"/>
            </a:pPr>
            <a:r>
              <a:rPr lang="pt-BR" sz="2000" b="0" i="0" u="none" strike="noStrike" cap="none" baseline="0">
                <a:solidFill>
                  <a:schemeClr val="dk2"/>
                </a:solidFill>
                <a:latin typeface="Helvetica Neue"/>
                <a:ea typeface="Helvetica Neue"/>
                <a:cs typeface="Helvetica Neue"/>
                <a:sym typeface="Helvetica Neue"/>
              </a:rPr>
              <a:t>É responsável por tomar decisões e adicionar ou remover as entradas nas tabelas de fluxo</a:t>
            </a:r>
          </a:p>
          <a:p>
            <a:pPr marL="571500" marR="0" lvl="0" indent="-215900" algn="l" rtl="0">
              <a:lnSpc>
                <a:spcPct val="115000"/>
              </a:lnSpc>
              <a:spcBef>
                <a:spcPts val="0"/>
              </a:spcBef>
              <a:spcAft>
                <a:spcPts val="1000"/>
              </a:spcAft>
              <a:buFont typeface="Arial"/>
              <a:buChar char="•"/>
            </a:pPr>
            <a:r>
              <a:rPr lang="pt-BR" sz="2000" b="0" i="0" u="none" strike="noStrike" cap="none" baseline="0">
                <a:solidFill>
                  <a:schemeClr val="dk2"/>
                </a:solidFill>
                <a:latin typeface="Helvetica Neue"/>
                <a:ea typeface="Helvetica Neue"/>
                <a:cs typeface="Helvetica Neue"/>
                <a:sym typeface="Helvetica Neue"/>
              </a:rPr>
              <a:t>Torna-se o ponto estratégico de controle </a:t>
            </a:r>
          </a:p>
          <a:p>
            <a:pPr marL="571500" marR="0" lvl="0" indent="-215900" algn="l" rtl="0">
              <a:lnSpc>
                <a:spcPct val="115000"/>
              </a:lnSpc>
              <a:spcBef>
                <a:spcPts val="0"/>
              </a:spcBef>
              <a:spcAft>
                <a:spcPts val="1000"/>
              </a:spcAft>
              <a:buFont typeface="Arial"/>
              <a:buChar char="•"/>
            </a:pPr>
            <a:r>
              <a:rPr lang="pt-BR" sz="2000" b="0" i="0" u="none" strike="noStrike" cap="none" baseline="0">
                <a:solidFill>
                  <a:schemeClr val="dk2"/>
                </a:solidFill>
                <a:latin typeface="Helvetica Neue"/>
                <a:ea typeface="Helvetica Neue"/>
                <a:cs typeface="Helvetica Neue"/>
                <a:sym typeface="Helvetica Neue"/>
              </a:rPr>
              <a:t>Centraliza </a:t>
            </a:r>
            <a:r>
              <a:rPr lang="pt-BR" sz="2000" b="1" i="0" u="none" strike="noStrike" cap="none" baseline="0">
                <a:solidFill>
                  <a:schemeClr val="dk2"/>
                </a:solidFill>
                <a:latin typeface="Helvetica Neue"/>
                <a:ea typeface="Helvetica Neue"/>
                <a:cs typeface="Helvetica Neue"/>
                <a:sym typeface="Helvetica Neue"/>
              </a:rPr>
              <a:t>logicamente</a:t>
            </a:r>
            <a:r>
              <a:rPr lang="pt-BR" sz="2000" b="0" i="0" u="none" strike="noStrike" cap="none" baseline="0">
                <a:solidFill>
                  <a:schemeClr val="dk2"/>
                </a:solidFill>
                <a:latin typeface="Helvetica Neue"/>
                <a:ea typeface="Helvetica Neue"/>
                <a:cs typeface="Helvetica Neue"/>
                <a:sym typeface="Helvetica Neue"/>
              </a:rPr>
              <a:t> a inteligência do sistema</a:t>
            </a:r>
          </a:p>
          <a:p>
            <a:pPr marL="571500" marR="0" lvl="0" indent="-215900" algn="l" rtl="0">
              <a:lnSpc>
                <a:spcPct val="115000"/>
              </a:lnSpc>
              <a:spcBef>
                <a:spcPts val="600"/>
              </a:spcBef>
              <a:spcAft>
                <a:spcPts val="1000"/>
              </a:spcAft>
              <a:buFont typeface="Arial"/>
              <a:buChar char="•"/>
            </a:pPr>
            <a:r>
              <a:rPr lang="pt-BR" sz="2000" b="0" i="0" u="none" strike="noStrike" cap="none" baseline="0">
                <a:solidFill>
                  <a:schemeClr val="dk2"/>
                </a:solidFill>
                <a:latin typeface="Helvetica Neue"/>
                <a:ea typeface="Helvetica Neue"/>
                <a:cs typeface="Helvetica Neue"/>
                <a:sym typeface="Helvetica Neue"/>
              </a:rPr>
              <a:t>Cria uma visão única e global dos elementos da rede</a:t>
            </a:r>
          </a:p>
          <a:p>
            <a:pPr marL="571500" marR="0" lvl="0" indent="-215900" algn="l" rtl="0">
              <a:lnSpc>
                <a:spcPct val="115000"/>
              </a:lnSpc>
              <a:spcBef>
                <a:spcPts val="600"/>
              </a:spcBef>
              <a:spcAft>
                <a:spcPts val="1000"/>
              </a:spcAft>
              <a:buFont typeface="Arial"/>
              <a:buChar char="•"/>
            </a:pPr>
            <a:r>
              <a:rPr lang="pt-BR" sz="2000" b="0" i="0" u="none" strike="noStrike" cap="none" baseline="0">
                <a:solidFill>
                  <a:schemeClr val="dk2"/>
                </a:solidFill>
                <a:latin typeface="Helvetica Neue"/>
                <a:ea typeface="Helvetica Neue"/>
                <a:cs typeface="Helvetica Neue"/>
                <a:sym typeface="Helvetica Neue"/>
              </a:rPr>
              <a:t>Gerencia a rede diretamente</a:t>
            </a:r>
          </a:p>
        </p:txBody>
      </p:sp>
      <p:sp>
        <p:nvSpPr>
          <p:cNvPr id="499" name="Shape 499"/>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33</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O controlador SDN</a:t>
            </a:r>
          </a:p>
        </p:txBody>
      </p:sp>
      <p:sp>
        <p:nvSpPr>
          <p:cNvPr id="505" name="Shape 505"/>
          <p:cNvSpPr txBox="1">
            <a:spLocks noGrp="1"/>
          </p:cNvSpPr>
          <p:nvPr>
            <p:ph type="body" idx="1"/>
          </p:nvPr>
        </p:nvSpPr>
        <p:spPr>
          <a:xfrm>
            <a:off x="321333" y="992575"/>
            <a:ext cx="8592219" cy="3447000"/>
          </a:xfrm>
          <a:prstGeom prst="rect">
            <a:avLst/>
          </a:prstGeom>
          <a:noFill/>
          <a:ln>
            <a:noFill/>
          </a:ln>
        </p:spPr>
        <p:txBody>
          <a:bodyPr lIns="91425" tIns="91425" rIns="91425" bIns="91425" anchor="t" anchorCtr="0">
            <a:noAutofit/>
          </a:bodyPr>
          <a:lstStyle/>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Abstrai a complexidade da infraestrutura física</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Oferece uma interface de programação para o desenvolvedor</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As regras de processamento de pacote realizam diversas tarefas,</a:t>
            </a:r>
            <a:r>
              <a:rPr lang="pt-BR"/>
              <a:t> </a:t>
            </a:r>
            <a:r>
              <a:rPr lang="pt-BR" sz="2000" b="0" i="0" u="none" strike="noStrike" cap="none" baseline="0">
                <a:solidFill>
                  <a:schemeClr val="dk2"/>
                </a:solidFill>
                <a:latin typeface="Helvetica Neue"/>
                <a:ea typeface="Helvetica Neue"/>
                <a:cs typeface="Helvetica Neue"/>
                <a:sym typeface="Helvetica Neue"/>
              </a:rPr>
              <a:t>como:</a:t>
            </a:r>
          </a:p>
          <a:p>
            <a:pPr marL="914400" marR="0" lvl="1" indent="-228600" algn="l" rtl="0">
              <a:lnSpc>
                <a:spcPct val="100000"/>
              </a:lnSpc>
              <a:spcBef>
                <a:spcPts val="0"/>
              </a:spcBef>
              <a:spcAft>
                <a:spcPts val="1000"/>
              </a:spcAft>
              <a:buClr>
                <a:srgbClr val="434343"/>
              </a:buClr>
              <a:buSzPct val="50000"/>
              <a:buFont typeface="Arial"/>
            </a:pPr>
            <a:r>
              <a:rPr lang="pt-BR" sz="1800" b="0" i="0" u="none" strike="noStrike" cap="none" baseline="0">
                <a:solidFill>
                  <a:srgbClr val="434343"/>
                </a:solidFill>
                <a:latin typeface="Helvetica Neue"/>
                <a:ea typeface="Helvetica Neue"/>
                <a:cs typeface="Helvetica Neue"/>
                <a:sym typeface="Helvetica Neue"/>
              </a:rPr>
              <a:t>Roteamento e monitoramento do tráfego </a:t>
            </a:r>
          </a:p>
          <a:p>
            <a:pPr marL="914400" marR="0" lvl="1" indent="-228600" algn="l" rtl="0">
              <a:lnSpc>
                <a:spcPct val="100000"/>
              </a:lnSpc>
              <a:spcBef>
                <a:spcPts val="0"/>
              </a:spcBef>
              <a:spcAft>
                <a:spcPts val="1000"/>
              </a:spcAft>
              <a:buClr>
                <a:srgbClr val="434343"/>
              </a:buClr>
              <a:buSzPct val="50000"/>
              <a:buFont typeface="Arial"/>
            </a:pPr>
            <a:r>
              <a:rPr lang="pt-BR" sz="1800" b="0" i="0" u="none" strike="noStrike" cap="none" baseline="0">
                <a:solidFill>
                  <a:srgbClr val="434343"/>
                </a:solidFill>
                <a:latin typeface="Helvetica Neue"/>
                <a:ea typeface="Helvetica Neue"/>
                <a:cs typeface="Helvetica Neue"/>
                <a:sym typeface="Helvetica Neue"/>
              </a:rPr>
              <a:t>Controle de acesso, engenharia de tráfego</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Existem diferentes formas de se organizar esse sistema, como veremos em breve.</a:t>
            </a:r>
          </a:p>
        </p:txBody>
      </p:sp>
      <p:sp>
        <p:nvSpPr>
          <p:cNvPr id="506" name="Shape 506"/>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34</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Shape 512"/>
          <p:cNvSpPr txBox="1">
            <a:spLocks noGrp="1"/>
          </p:cNvSpPr>
          <p:nvPr>
            <p:ph type="title"/>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Roteiro</a:t>
            </a:r>
          </a:p>
        </p:txBody>
      </p:sp>
      <p:sp>
        <p:nvSpPr>
          <p:cNvPr id="511" name="Shape 511"/>
          <p:cNvSpPr txBox="1">
            <a:spLocks noGrp="1"/>
          </p:cNvSpPr>
          <p:nvPr>
            <p:ph type="body" idx="1"/>
          </p:nvPr>
        </p:nvSpPr>
        <p:spPr>
          <a:prstGeom prst="rect">
            <a:avLst/>
          </a:prstGeom>
          <a:noFill/>
          <a:ln>
            <a:noFill/>
          </a:ln>
        </p:spPr>
        <p:txBody>
          <a:bodyPr lIns="91425" tIns="91425" rIns="91425" bIns="91425" anchor="t" anchorCtr="0">
            <a:noAutofit/>
          </a:bodyPr>
          <a:lstStyle/>
          <a:p>
            <a:pPr marL="336004" marR="0" lvl="0" indent="-307429" algn="l" rtl="0">
              <a:lnSpc>
                <a:spcPct val="130000"/>
              </a:lnSpc>
              <a:spcBef>
                <a:spcPts val="0"/>
              </a:spcBef>
              <a:spcAft>
                <a:spcPts val="0"/>
              </a:spcAft>
              <a:buClr>
                <a:schemeClr val="dk2"/>
              </a:buClr>
              <a:buSzPct val="50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Introdução</a:t>
            </a:r>
          </a:p>
          <a:p>
            <a:pPr marL="336004" marR="0" lvl="0" indent="-307429" algn="l" rtl="0">
              <a:lnSpc>
                <a:spcPct val="130000"/>
              </a:lnSpc>
              <a:spcBef>
                <a:spcPts val="0"/>
              </a:spcBef>
              <a:spcAft>
                <a:spcPts val="0"/>
              </a:spcAft>
              <a:buClr>
                <a:schemeClr val="dk2"/>
              </a:buClr>
              <a:buSzPct val="50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Elementos de uma rede tradicional</a:t>
            </a:r>
          </a:p>
          <a:p>
            <a:pPr marL="336004" marR="0" lvl="0" indent="-307429" algn="l" rtl="0">
              <a:lnSpc>
                <a:spcPct val="130000"/>
              </a:lnSpc>
              <a:spcBef>
                <a:spcPts val="0"/>
              </a:spcBef>
              <a:spcAft>
                <a:spcPts val="0"/>
              </a:spcAft>
              <a:buClr>
                <a:schemeClr val="dk2"/>
              </a:buClr>
              <a:buSzPct val="50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O padrão OpenFlow</a:t>
            </a:r>
          </a:p>
          <a:p>
            <a:pPr marL="336004" marR="0" lvl="0" indent="-307429" algn="l" rtl="0">
              <a:lnSpc>
                <a:spcPct val="130000"/>
              </a:lnSpc>
              <a:spcBef>
                <a:spcPts val="0"/>
              </a:spcBef>
              <a:spcAft>
                <a:spcPts val="0"/>
              </a:spcAft>
              <a:buClr>
                <a:schemeClr val="dk2"/>
              </a:buClr>
              <a:buSzPct val="50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O princípio de Redes Definidas por Software</a:t>
            </a:r>
          </a:p>
          <a:p>
            <a:pPr marL="336004" marR="0" lvl="0" indent="-307429" algn="l" rtl="0">
              <a:lnSpc>
                <a:spcPct val="130000"/>
              </a:lnSpc>
              <a:spcBef>
                <a:spcPts val="0"/>
              </a:spcBef>
              <a:spcAft>
                <a:spcPts val="0"/>
              </a:spcAft>
              <a:buClr>
                <a:schemeClr val="dk2"/>
              </a:buClr>
              <a:buSzPct val="50000"/>
              <a:buFont typeface="Helvetica Neue"/>
              <a:buChar char="•"/>
            </a:pPr>
            <a:r>
              <a:rPr lang="pt-BR" sz="1800" b="1" i="0" u="none" strike="noStrike" cap="none" baseline="0">
                <a:solidFill>
                  <a:srgbClr val="333333"/>
                </a:solidFill>
                <a:latin typeface="Helvetica Neue"/>
                <a:ea typeface="Helvetica Neue"/>
                <a:cs typeface="Helvetica Neue"/>
                <a:sym typeface="Helvetica Neue"/>
              </a:rPr>
              <a:t>Cenários de aplicação</a:t>
            </a:r>
          </a:p>
          <a:p>
            <a:pPr marL="336004" marR="0" lvl="0" indent="-307429" algn="l" rtl="0">
              <a:lnSpc>
                <a:spcPct val="130000"/>
              </a:lnSpc>
              <a:spcBef>
                <a:spcPts val="0"/>
              </a:spcBef>
              <a:spcAft>
                <a:spcPts val="0"/>
              </a:spcAft>
              <a:buClr>
                <a:schemeClr val="dk2"/>
              </a:buClr>
              <a:buSzPct val="50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O controlador SDN</a:t>
            </a:r>
          </a:p>
          <a:p>
            <a:pPr marL="336004" marR="0" lvl="0" indent="-307429" algn="l" rtl="0">
              <a:lnSpc>
                <a:spcPct val="130000"/>
              </a:lnSpc>
              <a:spcBef>
                <a:spcPts val="0"/>
              </a:spcBef>
              <a:spcAft>
                <a:spcPts val="0"/>
              </a:spcAft>
              <a:buClr>
                <a:schemeClr val="dk2"/>
              </a:buClr>
              <a:buSzPct val="50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Exemplos de controladores existentes</a:t>
            </a:r>
          </a:p>
        </p:txBody>
      </p:sp>
      <p:sp>
        <p:nvSpPr>
          <p:cNvPr id="513" name="Shape 513"/>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35</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SDN é legal, mas... o que eu faço com isso?</a:t>
            </a:r>
          </a:p>
        </p:txBody>
      </p:sp>
      <p:sp>
        <p:nvSpPr>
          <p:cNvPr id="519" name="Shape 519"/>
          <p:cNvSpPr txBox="1">
            <a:spLocks noGrp="1"/>
          </p:cNvSpPr>
          <p:nvPr>
            <p:ph type="body" idx="1"/>
          </p:nvPr>
        </p:nvSpPr>
        <p:spPr>
          <a:prstGeom prst="rect">
            <a:avLst/>
          </a:prstGeom>
          <a:noFill/>
          <a:ln>
            <a:noFill/>
          </a:ln>
        </p:spPr>
        <p:txBody>
          <a:bodyPr lIns="91425" tIns="91425" rIns="91425" bIns="91425" anchor="t" anchorCtr="0">
            <a:noAutofit/>
          </a:bodyPr>
          <a:lstStyle/>
          <a:p>
            <a:pPr marL="457200" marR="0" lvl="0" indent="-285750" algn="l" rtl="0">
              <a:lnSpc>
                <a:spcPct val="100000"/>
              </a:lnSpc>
              <a:spcBef>
                <a:spcPts val="0"/>
              </a:spcBef>
              <a:spcAft>
                <a:spcPts val="4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Controle de acesso, segurança</a:t>
            </a:r>
          </a:p>
          <a:p>
            <a:pPr marL="457200" marR="0" lvl="0" indent="-285750" algn="l" rtl="0">
              <a:lnSpc>
                <a:spcPct val="100000"/>
              </a:lnSpc>
              <a:spcBef>
                <a:spcPts val="0"/>
              </a:spcBef>
              <a:spcAft>
                <a:spcPts val="4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Gerência de redes </a:t>
            </a:r>
          </a:p>
          <a:p>
            <a:pPr marL="457200" marR="0" lvl="0" indent="-285750" algn="l" rtl="0">
              <a:lnSpc>
                <a:spcPct val="100000"/>
              </a:lnSpc>
              <a:spcBef>
                <a:spcPts val="0"/>
              </a:spcBef>
              <a:spcAft>
                <a:spcPts val="4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Redes domiciliares</a:t>
            </a:r>
          </a:p>
          <a:p>
            <a:pPr marL="457200" marR="0" lvl="0" indent="-285750" algn="l" rtl="0">
              <a:lnSpc>
                <a:spcPct val="100000"/>
              </a:lnSpc>
              <a:spcBef>
                <a:spcPts val="0"/>
              </a:spcBef>
              <a:spcAft>
                <a:spcPts val="4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Gerência de energia</a:t>
            </a:r>
          </a:p>
          <a:p>
            <a:pPr marL="457200" marR="0" lvl="0" indent="-285750" algn="l" rtl="0">
              <a:lnSpc>
                <a:spcPct val="100000"/>
              </a:lnSpc>
              <a:spcBef>
                <a:spcPts val="0"/>
              </a:spcBef>
              <a:spcAft>
                <a:spcPts val="4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Comutador virtual distribuído</a:t>
            </a:r>
          </a:p>
          <a:p>
            <a:pPr marL="457200" marR="0" lvl="0" indent="-285750" algn="l" rtl="0">
              <a:lnSpc>
                <a:spcPct val="100000"/>
              </a:lnSpc>
              <a:spcBef>
                <a:spcPts val="0"/>
              </a:spcBef>
              <a:spcAft>
                <a:spcPts val="4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Roteador expansível (</a:t>
            </a:r>
            <a:r>
              <a:rPr lang="pt-BR" sz="2000" b="0" i="1" u="none" strike="noStrike" cap="none" baseline="0">
                <a:solidFill>
                  <a:schemeClr val="dk2"/>
                </a:solidFill>
                <a:latin typeface="Helvetica Neue"/>
                <a:ea typeface="Helvetica Neue"/>
                <a:cs typeface="Helvetica Neue"/>
                <a:sym typeface="Helvetica Neue"/>
              </a:rPr>
              <a:t>scale-out</a:t>
            </a:r>
            <a:r>
              <a:rPr lang="pt-BR" sz="2000" b="0" i="0" u="none" strike="noStrike" cap="none" baseline="0">
                <a:solidFill>
                  <a:schemeClr val="dk2"/>
                </a:solidFill>
                <a:latin typeface="Helvetica Neue"/>
                <a:ea typeface="Helvetica Neue"/>
                <a:cs typeface="Helvetica Neue"/>
                <a:sym typeface="Helvetica Neue"/>
              </a:rPr>
              <a:t>)</a:t>
            </a:r>
          </a:p>
          <a:p>
            <a:pPr marL="457200" marR="0" lvl="0" indent="-285750" algn="l" rtl="0">
              <a:lnSpc>
                <a:spcPct val="100000"/>
              </a:lnSpc>
              <a:spcBef>
                <a:spcPts val="0"/>
              </a:spcBef>
              <a:spcAft>
                <a:spcPts val="4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Datacenters multi-usuários</a:t>
            </a:r>
          </a:p>
          <a:p>
            <a:pPr marL="457200" marR="0" lvl="0" indent="-285750" algn="l" rtl="0">
              <a:lnSpc>
                <a:spcPct val="100000"/>
              </a:lnSpc>
              <a:spcBef>
                <a:spcPts val="0"/>
              </a:spcBef>
              <a:spcAft>
                <a:spcPts val="4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Serviços customizados</a:t>
            </a:r>
          </a:p>
          <a:p>
            <a:pPr marL="457200" marR="0" lvl="0" indent="-285750" algn="l" rtl="0">
              <a:lnSpc>
                <a:spcPct val="100000"/>
              </a:lnSpc>
              <a:spcBef>
                <a:spcPts val="0"/>
              </a:spcBef>
              <a:spcAft>
                <a:spcPts val="4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Outras aplicações aplicadas a POP’s</a:t>
            </a:r>
          </a:p>
        </p:txBody>
      </p:sp>
      <p:sp>
        <p:nvSpPr>
          <p:cNvPr id="520" name="Shape 520"/>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36</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dirty="0">
                <a:solidFill>
                  <a:schemeClr val="lt1"/>
                </a:solidFill>
                <a:latin typeface="Arial"/>
                <a:ea typeface="Arial"/>
                <a:cs typeface="Arial"/>
                <a:sym typeface="Arial"/>
              </a:rPr>
              <a:t>Controle de acesso</a:t>
            </a:r>
          </a:p>
        </p:txBody>
      </p:sp>
      <p:sp>
        <p:nvSpPr>
          <p:cNvPr id="526" name="Shape 526"/>
          <p:cNvSpPr txBox="1">
            <a:spLocks noGrp="1"/>
          </p:cNvSpPr>
          <p:nvPr>
            <p:ph type="body" idx="1"/>
          </p:nvPr>
        </p:nvSpPr>
        <p:spPr>
          <a:xfrm>
            <a:off x="321333" y="992575"/>
            <a:ext cx="8586155" cy="3447000"/>
          </a:xfrm>
          <a:prstGeom prst="rect">
            <a:avLst/>
          </a:prstGeom>
          <a:noFill/>
          <a:ln>
            <a:noFill/>
          </a:ln>
        </p:spPr>
        <p:txBody>
          <a:bodyPr lIns="91425" tIns="91425" rIns="91425" bIns="91425" anchor="t" anchorCtr="0">
            <a:noAutofit/>
          </a:bodyPr>
          <a:lstStyle/>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Contexto que originou o </a:t>
            </a:r>
            <a:r>
              <a:rPr lang="pt-BR" sz="2000" b="0" i="0" u="none" strike="noStrike" cap="none" baseline="0" dirty="0" err="1">
                <a:solidFill>
                  <a:schemeClr val="dk2"/>
                </a:solidFill>
                <a:latin typeface="Helvetica Neue"/>
                <a:ea typeface="Helvetica Neue"/>
                <a:cs typeface="Helvetica Neue"/>
                <a:sym typeface="Helvetica Neue"/>
              </a:rPr>
              <a:t>OpenFlow</a:t>
            </a:r>
            <a:r>
              <a:rPr lang="pt-BR" sz="2000" b="0" i="0" u="none" strike="noStrike" cap="none" baseline="0" dirty="0">
                <a:solidFill>
                  <a:schemeClr val="dk2"/>
                </a:solidFill>
                <a:latin typeface="Helvetica Neue"/>
                <a:ea typeface="Helvetica Neue"/>
                <a:cs typeface="Helvetica Neue"/>
                <a:sym typeface="Helvetica Neue"/>
              </a:rPr>
              <a:t> (</a:t>
            </a:r>
            <a:r>
              <a:rPr lang="pt-BR" sz="2000" b="0" i="0" u="none" strike="noStrike" cap="none" baseline="0" dirty="0" err="1">
                <a:solidFill>
                  <a:schemeClr val="dk2"/>
                </a:solidFill>
                <a:latin typeface="Helvetica Neue"/>
                <a:ea typeface="Helvetica Neue"/>
                <a:cs typeface="Helvetica Neue"/>
                <a:sym typeface="Helvetica Neue"/>
              </a:rPr>
              <a:t>Ethane</a:t>
            </a:r>
            <a:r>
              <a:rPr lang="pt-BR" sz="2000" b="0" i="0" u="none" strike="noStrike" cap="none" baseline="0" dirty="0">
                <a:solidFill>
                  <a:schemeClr val="dk2"/>
                </a:solidFill>
                <a:latin typeface="Helvetica Neue"/>
                <a:ea typeface="Helvetica Neue"/>
                <a:cs typeface="Helvetica Neue"/>
                <a:sym typeface="Helvetica Neue"/>
              </a:rPr>
              <a:t>)</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Implementação de políticas fica mais simples com a visão global</a:t>
            </a:r>
          </a:p>
          <a:p>
            <a:pPr marL="914400" marR="0" lvl="1" indent="-228600" algn="l" rtl="0">
              <a:lnSpc>
                <a:spcPct val="100000"/>
              </a:lnSpc>
              <a:spcBef>
                <a:spcPts val="0"/>
              </a:spcBef>
              <a:spcAft>
                <a:spcPts val="0"/>
              </a:spcAft>
              <a:buClr>
                <a:srgbClr val="434343"/>
              </a:buClr>
              <a:buSzPct val="50000"/>
              <a:buFont typeface="Arial"/>
            </a:pPr>
            <a:r>
              <a:rPr lang="pt-BR" sz="1800" b="0" i="0" u="none" strike="noStrike" cap="none" baseline="0" dirty="0">
                <a:solidFill>
                  <a:srgbClr val="434343"/>
                </a:solidFill>
                <a:latin typeface="Helvetica Neue"/>
                <a:ea typeface="Helvetica Neue"/>
                <a:cs typeface="Helvetica Neue"/>
                <a:sym typeface="Helvetica Neue"/>
              </a:rPr>
              <a:t>Visão de alto nível permite desassociar pessoas de identificadores de hardware (p.ex., MAC </a:t>
            </a:r>
            <a:r>
              <a:rPr lang="pt-BR" sz="1800" dirty="0" err="1">
                <a:solidFill>
                  <a:srgbClr val="434343"/>
                </a:solidFill>
                <a:latin typeface="Helvetica Neue"/>
                <a:ea typeface="Helvetica Neue"/>
                <a:cs typeface="Helvetica Neue"/>
                <a:sym typeface="Helvetica Neue"/>
              </a:rPr>
              <a:t>address</a:t>
            </a:r>
            <a:r>
              <a:rPr lang="pt-BR" sz="1800" dirty="0">
                <a:solidFill>
                  <a:srgbClr val="434343"/>
                </a:solidFill>
                <a:latin typeface="Helvetica Neue"/>
                <a:ea typeface="Helvetica Neue"/>
                <a:cs typeface="Helvetica Neue"/>
                <a:sym typeface="Helvetica Neue"/>
              </a:rPr>
              <a:t>)</a:t>
            </a:r>
          </a:p>
          <a:p>
            <a:pPr marL="914400" marR="0" lvl="1" indent="-228600" algn="l" rtl="0">
              <a:lnSpc>
                <a:spcPct val="100000"/>
              </a:lnSpc>
              <a:spcBef>
                <a:spcPts val="0"/>
              </a:spcBef>
              <a:spcAft>
                <a:spcPts val="0"/>
              </a:spcAft>
              <a:buClr>
                <a:srgbClr val="434343"/>
              </a:buClr>
              <a:buSzPct val="50000"/>
              <a:buFont typeface="Arial"/>
            </a:pPr>
            <a:r>
              <a:rPr lang="pt-BR" sz="1800" b="0" i="0" u="none" strike="noStrike" cap="none" baseline="0" dirty="0">
                <a:solidFill>
                  <a:srgbClr val="434343"/>
                </a:solidFill>
                <a:latin typeface="Helvetica Neue"/>
                <a:ea typeface="Helvetica Neue"/>
                <a:cs typeface="Helvetica Neue"/>
                <a:sym typeface="Helvetica Neue"/>
              </a:rPr>
              <a:t>Políticas podem se adaptar a cenários complexos</a:t>
            </a:r>
          </a:p>
          <a:p>
            <a:pPr marL="457200" marR="0" lvl="0" indent="-285750" algn="l" rtl="0">
              <a:lnSpc>
                <a:spcPct val="100000"/>
              </a:lnSpc>
              <a:spcBef>
                <a:spcPts val="100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Substituição de </a:t>
            </a:r>
            <a:r>
              <a:rPr lang="pt-BR" sz="2000" b="0" i="1" u="none" strike="noStrike" cap="none" baseline="0" dirty="0" err="1">
                <a:solidFill>
                  <a:schemeClr val="dk2"/>
                </a:solidFill>
                <a:latin typeface="Helvetica Neue"/>
                <a:ea typeface="Helvetica Neue"/>
                <a:cs typeface="Helvetica Neue"/>
                <a:sym typeface="Helvetica Neue"/>
              </a:rPr>
              <a:t>middle-boxes</a:t>
            </a:r>
            <a:endParaRPr lang="pt-BR" sz="2000" b="0" i="1" u="none" strike="noStrike" cap="none" baseline="0" dirty="0">
              <a:solidFill>
                <a:schemeClr val="dk2"/>
              </a:solidFill>
              <a:latin typeface="Helvetica Neue"/>
              <a:ea typeface="Helvetica Neue"/>
              <a:cs typeface="Helvetica Neue"/>
              <a:sym typeface="Helvetica Neue"/>
            </a:endParaRPr>
          </a:p>
        </p:txBody>
      </p:sp>
      <p:sp>
        <p:nvSpPr>
          <p:cNvPr id="528" name="Shape 528"/>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37</a:t>
            </a:fld>
            <a:endParaRPr lang="pt-BR" b="0" i="0" u="none" strike="noStrike" cap="none" baseline="0">
              <a:solidFill>
                <a:srgbClr val="000000"/>
              </a:solidFill>
              <a:latin typeface="Arial"/>
              <a:ea typeface="Arial"/>
              <a:cs typeface="Arial"/>
              <a:sym typeface="Arial"/>
            </a:endParaRPr>
          </a:p>
        </p:txBody>
      </p:sp>
      <p:pic>
        <p:nvPicPr>
          <p:cNvPr id="527" name="Shape 527"/>
          <p:cNvPicPr preferRelativeResize="0"/>
          <p:nvPr/>
        </p:nvPicPr>
        <p:blipFill rotWithShape="1">
          <a:blip r:embed="rId3">
            <a:alphaModFix/>
          </a:blip>
          <a:srcRect/>
          <a:stretch/>
        </p:blipFill>
        <p:spPr>
          <a:xfrm>
            <a:off x="4487532" y="2548533"/>
            <a:ext cx="4274001" cy="228204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Shape 533"/>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Gerência de redes</a:t>
            </a:r>
          </a:p>
        </p:txBody>
      </p:sp>
      <p:sp>
        <p:nvSpPr>
          <p:cNvPr id="534" name="Shape 534"/>
          <p:cNvSpPr txBox="1">
            <a:spLocks noGrp="1"/>
          </p:cNvSpPr>
          <p:nvPr>
            <p:ph type="body" idx="1"/>
          </p:nvPr>
        </p:nvSpPr>
        <p:spPr>
          <a:prstGeom prst="rect">
            <a:avLst/>
          </a:prstGeom>
          <a:noFill/>
          <a:ln>
            <a:noFill/>
          </a:ln>
        </p:spPr>
        <p:txBody>
          <a:bodyPr lIns="91425" tIns="91425" rIns="91425" bIns="91425" anchor="t" anchorCtr="0">
            <a:noAutofit/>
          </a:bodyPr>
          <a:lstStyle/>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A visão global criada pelo controlador oferece uma forma simples de agregar informações sobre todos os eventos relevantes para a administração da rede</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A interface de programação dos </a:t>
            </a:r>
            <a:r>
              <a:rPr lang="pt-BR" sz="2000" b="0" i="1" u="none" strike="noStrike" cap="none" baseline="0">
                <a:solidFill>
                  <a:schemeClr val="dk2"/>
                </a:solidFill>
                <a:latin typeface="Helvetica Neue"/>
                <a:ea typeface="Helvetica Neue"/>
                <a:cs typeface="Helvetica Neue"/>
                <a:sym typeface="Helvetica Neue"/>
              </a:rPr>
              <a:t>switches</a:t>
            </a:r>
            <a:r>
              <a:rPr lang="pt-BR" sz="2000" b="0" i="0" u="none" strike="noStrike" cap="none" baseline="0">
                <a:solidFill>
                  <a:schemeClr val="dk2"/>
                </a:solidFill>
                <a:latin typeface="Helvetica Neue"/>
                <a:ea typeface="Helvetica Neue"/>
                <a:cs typeface="Helvetica Neue"/>
                <a:sym typeface="Helvetica Neue"/>
              </a:rPr>
              <a:t> oferece uma forma simples para atuar sobre o sistema</a:t>
            </a:r>
          </a:p>
          <a:p>
            <a:pPr marL="914400" marR="0" lvl="1" indent="-228600" algn="l" rtl="0">
              <a:lnSpc>
                <a:spcPct val="100000"/>
              </a:lnSpc>
              <a:spcBef>
                <a:spcPts val="0"/>
              </a:spcBef>
              <a:spcAft>
                <a:spcPts val="0"/>
              </a:spcAft>
              <a:buClr>
                <a:srgbClr val="434343"/>
              </a:buClr>
              <a:buSzPct val="50000"/>
              <a:buFont typeface="Arial"/>
            </a:pPr>
            <a:r>
              <a:rPr lang="pt-BR" sz="1800" b="0" i="0" u="none" strike="noStrike" cap="none" baseline="0">
                <a:solidFill>
                  <a:srgbClr val="434343"/>
                </a:solidFill>
                <a:latin typeface="Helvetica Neue"/>
                <a:ea typeface="Helvetica Neue"/>
                <a:cs typeface="Helvetica Neue"/>
                <a:sym typeface="Helvetica Neue"/>
              </a:rPr>
              <a:t>A escolha do nome “NIB” não parece aleatória... </a:t>
            </a:r>
          </a:p>
          <a:p>
            <a:pPr marL="914400" marR="0" lvl="1" indent="-228600" algn="l" rtl="0">
              <a:lnSpc>
                <a:spcPct val="100000"/>
              </a:lnSpc>
              <a:spcBef>
                <a:spcPts val="0"/>
              </a:spcBef>
              <a:spcAft>
                <a:spcPts val="0"/>
              </a:spcAft>
              <a:buClr>
                <a:srgbClr val="434343"/>
              </a:buClr>
              <a:buSzPct val="50000"/>
              <a:buFont typeface="Arial"/>
            </a:pPr>
            <a:r>
              <a:rPr lang="pt-BR" sz="1800" b="0" i="0" u="none" strike="noStrike" cap="none" baseline="0">
                <a:solidFill>
                  <a:srgbClr val="434343"/>
                </a:solidFill>
                <a:latin typeface="Helvetica Neue"/>
                <a:ea typeface="Helvetica Neue"/>
                <a:cs typeface="Helvetica Neue"/>
                <a:sym typeface="Helvetica Neue"/>
              </a:rPr>
              <a:t>Há uma relação forte com a área de gerência de redes (MIB)</a:t>
            </a:r>
          </a:p>
        </p:txBody>
      </p:sp>
      <p:sp>
        <p:nvSpPr>
          <p:cNvPr id="535" name="Shape 535"/>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38</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Shape 540"/>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Redes Domiciliares</a:t>
            </a:r>
          </a:p>
        </p:txBody>
      </p:sp>
      <p:sp>
        <p:nvSpPr>
          <p:cNvPr id="541" name="Shape 541"/>
          <p:cNvSpPr txBox="1">
            <a:spLocks noGrp="1"/>
          </p:cNvSpPr>
          <p:nvPr>
            <p:ph type="body" idx="1"/>
          </p:nvPr>
        </p:nvSpPr>
        <p:spPr>
          <a:xfrm>
            <a:off x="321333" y="992575"/>
            <a:ext cx="8542958" cy="3447000"/>
          </a:xfrm>
          <a:prstGeom prst="rect">
            <a:avLst/>
          </a:prstGeom>
          <a:noFill/>
          <a:ln>
            <a:noFill/>
          </a:ln>
        </p:spPr>
        <p:txBody>
          <a:bodyPr lIns="91425" tIns="91425" rIns="91425" bIns="91425" anchor="t" anchorCtr="0">
            <a:noAutofit/>
          </a:bodyPr>
          <a:lstStyle/>
          <a:p>
            <a:pPr marL="457200" marR="0" lvl="0" indent="-285750" algn="l" rtl="0">
              <a:lnSpc>
                <a:spcPct val="100000"/>
              </a:lnSpc>
              <a:spcBef>
                <a:spcPts val="0"/>
              </a:spcBef>
              <a:spcAft>
                <a:spcPts val="400"/>
              </a:spcAft>
              <a:buClr>
                <a:schemeClr val="dk2"/>
              </a:buClr>
              <a:buSzPct val="45000"/>
              <a:buFont typeface="Helvetica Neue"/>
              <a:buChar char="●"/>
            </a:pPr>
            <a:r>
              <a:rPr lang="pt-BR" sz="2000" dirty="0">
                <a:solidFill>
                  <a:schemeClr val="dk2"/>
                </a:solidFill>
                <a:latin typeface="Helvetica Neue"/>
                <a:ea typeface="Helvetica Neue"/>
                <a:cs typeface="Helvetica Neue"/>
                <a:sym typeface="Helvetica Neue"/>
              </a:rPr>
              <a:t>Um problema para o usuário doméstico: o que está acontecendo </a:t>
            </a:r>
            <a:r>
              <a:rPr lang="pt-BR" sz="2000" b="0" i="0" u="none" strike="noStrike" cap="none" baseline="0" dirty="0">
                <a:solidFill>
                  <a:schemeClr val="dk2"/>
                </a:solidFill>
                <a:latin typeface="Helvetica Neue"/>
                <a:ea typeface="Helvetica Neue"/>
                <a:cs typeface="Helvetica Neue"/>
                <a:sym typeface="Helvetica Neue"/>
              </a:rPr>
              <a:t>na minha rede?</a:t>
            </a:r>
          </a:p>
          <a:p>
            <a:pPr marL="457200" marR="0" lvl="0" indent="-285750" algn="l" rtl="0">
              <a:lnSpc>
                <a:spcPct val="100000"/>
              </a:lnSpc>
              <a:spcBef>
                <a:spcPts val="0"/>
              </a:spcBef>
              <a:spcAft>
                <a:spcPts val="400"/>
              </a:spcAft>
              <a:buClr>
                <a:schemeClr val="dk2"/>
              </a:buClr>
              <a:buSzPct val="45000"/>
              <a:buFont typeface="Helvetica Neue"/>
              <a:buChar char="●"/>
            </a:pPr>
            <a:r>
              <a:rPr lang="pt-BR" sz="2000" b="0" i="0" u="none" strike="noStrike" cap="none" baseline="0" dirty="0">
                <a:solidFill>
                  <a:schemeClr val="dk2"/>
                </a:solidFill>
                <a:latin typeface="Helvetica Neue"/>
                <a:ea typeface="Helvetica Neue"/>
                <a:cs typeface="Helvetica Neue"/>
                <a:sym typeface="Helvetica Neue"/>
              </a:rPr>
              <a:t>Um controlador </a:t>
            </a:r>
            <a:r>
              <a:rPr lang="pt-BR" sz="2000" dirty="0">
                <a:solidFill>
                  <a:schemeClr val="dk2"/>
                </a:solidFill>
                <a:latin typeface="Helvetica Neue"/>
                <a:ea typeface="Helvetica Neue"/>
                <a:cs typeface="Helvetica Neue"/>
                <a:sym typeface="Helvetica Neue"/>
              </a:rPr>
              <a:t>SDN pode ver cada fluxo que surge </a:t>
            </a:r>
            <a:r>
              <a:rPr lang="pt-BR" sz="2000" b="0" i="0" u="none" strike="noStrike" cap="none" baseline="0" dirty="0">
                <a:solidFill>
                  <a:schemeClr val="dk2"/>
                </a:solidFill>
                <a:latin typeface="Helvetica Neue"/>
                <a:ea typeface="Helvetica Neue"/>
                <a:cs typeface="Helvetica Neue"/>
                <a:sym typeface="Helvetica Neue"/>
              </a:rPr>
              <a:t>na </a:t>
            </a:r>
            <a:r>
              <a:rPr lang="pt-BR" sz="2000" b="0" i="0" u="none" strike="noStrike" cap="none" baseline="0" dirty="0" smtClean="0">
                <a:solidFill>
                  <a:schemeClr val="dk2"/>
                </a:solidFill>
                <a:latin typeface="Helvetica Neue"/>
                <a:ea typeface="Helvetica Neue"/>
                <a:cs typeface="Helvetica Neue"/>
                <a:sym typeface="Helvetica Neue"/>
              </a:rPr>
              <a:t>rede</a:t>
            </a:r>
          </a:p>
          <a:p>
            <a:pPr marL="457200" marR="0" lvl="0" indent="-285750" algn="l" rtl="0">
              <a:lnSpc>
                <a:spcPct val="100000"/>
              </a:lnSpc>
              <a:spcBef>
                <a:spcPts val="0"/>
              </a:spcBef>
              <a:spcAft>
                <a:spcPts val="400"/>
              </a:spcAft>
              <a:buClr>
                <a:schemeClr val="dk2"/>
              </a:buClr>
              <a:buSzPct val="45000"/>
              <a:buFont typeface="Helvetica Neue"/>
              <a:buChar char="●"/>
            </a:pPr>
            <a:r>
              <a:rPr lang="pt-BR" sz="2000" dirty="0" smtClean="0">
                <a:solidFill>
                  <a:schemeClr val="dk2"/>
                </a:solidFill>
                <a:latin typeface="Helvetica Neue"/>
                <a:ea typeface="Helvetica Neue"/>
                <a:cs typeface="Helvetica Neue"/>
                <a:sym typeface="Helvetica Neue"/>
              </a:rPr>
              <a:t>A </a:t>
            </a:r>
            <a:r>
              <a:rPr lang="pt-BR" sz="2000" dirty="0">
                <a:solidFill>
                  <a:schemeClr val="dk2"/>
                </a:solidFill>
                <a:latin typeface="Helvetica Neue"/>
                <a:ea typeface="Helvetica Neue"/>
                <a:cs typeface="Helvetica Neue"/>
                <a:sym typeface="Helvetica Neue"/>
              </a:rPr>
              <a:t>visão de todos os fluxos cria uma oportunidade para entender os padrões de acesso dos moradores e detectar desvios</a:t>
            </a:r>
          </a:p>
          <a:p>
            <a:pPr marL="457200" marR="0" lvl="0" indent="-285750" algn="l" rtl="0">
              <a:lnSpc>
                <a:spcPct val="100000"/>
              </a:lnSpc>
              <a:spcBef>
                <a:spcPts val="0"/>
              </a:spcBef>
              <a:spcAft>
                <a:spcPts val="400"/>
              </a:spcAft>
              <a:buClr>
                <a:schemeClr val="dk2"/>
              </a:buClr>
              <a:buSzPct val="45000"/>
              <a:buFont typeface="Helvetica Neue"/>
              <a:buChar char="●"/>
            </a:pPr>
            <a:r>
              <a:rPr lang="pt-BR" sz="2000" dirty="0">
                <a:solidFill>
                  <a:schemeClr val="dk2"/>
                </a:solidFill>
                <a:latin typeface="Helvetica Neue"/>
                <a:ea typeface="Helvetica Neue"/>
                <a:cs typeface="Helvetica Neue"/>
                <a:sym typeface="Helvetica Neue"/>
              </a:rPr>
              <a:t>Padrões de tráfego doméstico podem ser reveladores para detecção de </a:t>
            </a:r>
            <a:r>
              <a:rPr lang="pt-BR" sz="2000" dirty="0" err="1">
                <a:solidFill>
                  <a:schemeClr val="dk2"/>
                </a:solidFill>
                <a:latin typeface="Helvetica Neue"/>
                <a:ea typeface="Helvetica Neue"/>
                <a:cs typeface="Helvetica Neue"/>
                <a:sym typeface="Helvetica Neue"/>
              </a:rPr>
              <a:t>malware</a:t>
            </a:r>
            <a:endParaRPr lang="pt-BR" sz="2000" dirty="0">
              <a:solidFill>
                <a:schemeClr val="dk2"/>
              </a:solidFill>
              <a:latin typeface="Helvetica Neue"/>
              <a:ea typeface="Helvetica Neue"/>
              <a:cs typeface="Helvetica Neue"/>
              <a:sym typeface="Helvetica Neue"/>
            </a:endParaRPr>
          </a:p>
          <a:p>
            <a:pPr marL="457200" marR="0" lvl="0" indent="-285750" algn="l" rtl="0">
              <a:lnSpc>
                <a:spcPct val="100000"/>
              </a:lnSpc>
              <a:spcBef>
                <a:spcPts val="0"/>
              </a:spcBef>
              <a:spcAft>
                <a:spcPts val="400"/>
              </a:spcAft>
              <a:buClr>
                <a:schemeClr val="dk2"/>
              </a:buClr>
              <a:buSzPct val="45000"/>
              <a:buFont typeface="Helvetica Neue"/>
              <a:buChar char="●"/>
            </a:pPr>
            <a:r>
              <a:rPr lang="pt-BR" sz="2000" dirty="0">
                <a:solidFill>
                  <a:schemeClr val="dk2"/>
                </a:solidFill>
                <a:latin typeface="Helvetica Neue"/>
                <a:ea typeface="Helvetica Neue"/>
                <a:cs typeface="Helvetica Neue"/>
                <a:sym typeface="Helvetica Neue"/>
              </a:rPr>
              <a:t>O controlador da rede pode exportar informações para um provedor de serviços de gerência e configuração (</a:t>
            </a:r>
            <a:r>
              <a:rPr lang="pt-BR" sz="2000" dirty="0" err="1">
                <a:solidFill>
                  <a:schemeClr val="dk2"/>
                </a:solidFill>
                <a:latin typeface="Helvetica Neue"/>
                <a:ea typeface="Helvetica Neue"/>
                <a:cs typeface="Helvetica Neue"/>
                <a:sym typeface="Helvetica Neue"/>
              </a:rPr>
              <a:t>proj</a:t>
            </a:r>
            <a:r>
              <a:rPr lang="pt-BR" sz="2000" dirty="0">
                <a:solidFill>
                  <a:schemeClr val="dk2"/>
                </a:solidFill>
                <a:latin typeface="Helvetica Neue"/>
                <a:ea typeface="Helvetica Neue"/>
                <a:cs typeface="Helvetica Neue"/>
                <a:sym typeface="Helvetica Neue"/>
              </a:rPr>
              <a:t>. </a:t>
            </a:r>
            <a:r>
              <a:rPr lang="pt-BR" sz="2000" dirty="0" err="1">
                <a:solidFill>
                  <a:schemeClr val="dk2"/>
                </a:solidFill>
                <a:latin typeface="Helvetica Neue"/>
                <a:ea typeface="Helvetica Neue"/>
                <a:cs typeface="Helvetica Neue"/>
                <a:sym typeface="Helvetica Neue"/>
              </a:rPr>
              <a:t>BISmark</a:t>
            </a:r>
            <a:r>
              <a:rPr lang="pt-BR" sz="2000" dirty="0">
                <a:solidFill>
                  <a:schemeClr val="dk2"/>
                </a:solidFill>
                <a:latin typeface="Helvetica Neue"/>
                <a:ea typeface="Helvetica Neue"/>
                <a:cs typeface="Helvetica Neue"/>
                <a:sym typeface="Helvetica Neue"/>
              </a:rPr>
              <a:t>, </a:t>
            </a:r>
            <a:r>
              <a:rPr lang="pt-BR" sz="2000" dirty="0" err="1">
                <a:solidFill>
                  <a:schemeClr val="dk2"/>
                </a:solidFill>
                <a:latin typeface="Helvetica Neue"/>
                <a:ea typeface="Helvetica Neue"/>
                <a:cs typeface="Helvetica Neue"/>
                <a:sym typeface="Helvetica Neue"/>
              </a:rPr>
              <a:t>Gatech</a:t>
            </a:r>
            <a:r>
              <a:rPr lang="pt-BR" sz="2000" dirty="0">
                <a:solidFill>
                  <a:schemeClr val="dk2"/>
                </a:solidFill>
                <a:latin typeface="Helvetica Neue"/>
                <a:ea typeface="Helvetica Neue"/>
                <a:cs typeface="Helvetica Neue"/>
                <a:sym typeface="Helvetica Neue"/>
              </a:rPr>
              <a:t>)</a:t>
            </a:r>
          </a:p>
        </p:txBody>
      </p:sp>
      <p:sp>
        <p:nvSpPr>
          <p:cNvPr id="542" name="Shape 542"/>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39</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sldNum" idx="12"/>
          </p:nvPr>
        </p:nvSpPr>
        <p:spPr>
          <a:xfrm>
            <a:off x="8603167" y="4858837"/>
            <a:ext cx="167700" cy="161400"/>
          </a:xfrm>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4</a:t>
            </a:fld>
            <a:endParaRPr lang="pt-BR" b="0" i="0" u="none" strike="noStrike" cap="none" baseline="0">
              <a:solidFill>
                <a:srgbClr val="000000"/>
              </a:solidFill>
              <a:latin typeface="Arial"/>
              <a:ea typeface="Arial"/>
              <a:cs typeface="Arial"/>
              <a:sym typeface="Arial"/>
            </a:endParaRPr>
          </a:p>
        </p:txBody>
      </p:sp>
      <p:grpSp>
        <p:nvGrpSpPr>
          <p:cNvPr id="87" name="Shape 87"/>
          <p:cNvGrpSpPr/>
          <p:nvPr/>
        </p:nvGrpSpPr>
        <p:grpSpPr>
          <a:xfrm>
            <a:off x="297697" y="76084"/>
            <a:ext cx="3900597" cy="1656560"/>
            <a:chOff x="-127000" y="-88900"/>
            <a:chExt cx="4300136" cy="2434733"/>
          </a:xfrm>
        </p:grpSpPr>
        <p:pic>
          <p:nvPicPr>
            <p:cNvPr id="88" name="Shape 88"/>
            <p:cNvPicPr preferRelativeResize="0"/>
            <p:nvPr/>
          </p:nvPicPr>
          <p:blipFill rotWithShape="1">
            <a:blip r:embed="rId3">
              <a:alphaModFix/>
            </a:blip>
            <a:srcRect/>
            <a:stretch/>
          </p:blipFill>
          <p:spPr>
            <a:xfrm>
              <a:off x="0" y="0"/>
              <a:ext cx="4046135" cy="2104533"/>
            </a:xfrm>
            <a:prstGeom prst="rect">
              <a:avLst/>
            </a:prstGeom>
            <a:noFill/>
            <a:ln>
              <a:noFill/>
            </a:ln>
          </p:spPr>
        </p:pic>
        <p:pic>
          <p:nvPicPr>
            <p:cNvPr id="89" name="Shape 89"/>
            <p:cNvPicPr preferRelativeResize="0"/>
            <p:nvPr/>
          </p:nvPicPr>
          <p:blipFill rotWithShape="1">
            <a:blip r:embed="rId4">
              <a:alphaModFix/>
            </a:blip>
            <a:srcRect/>
            <a:stretch/>
          </p:blipFill>
          <p:spPr>
            <a:xfrm>
              <a:off x="-127000" y="-88900"/>
              <a:ext cx="4300136" cy="2434733"/>
            </a:xfrm>
            <a:prstGeom prst="rect">
              <a:avLst/>
            </a:prstGeom>
            <a:noFill/>
            <a:ln>
              <a:noFill/>
            </a:ln>
          </p:spPr>
        </p:pic>
      </p:grpSp>
      <p:pic>
        <p:nvPicPr>
          <p:cNvPr id="90" name="Shape 90"/>
          <p:cNvPicPr preferRelativeResize="0"/>
          <p:nvPr/>
        </p:nvPicPr>
        <p:blipFill rotWithShape="1">
          <a:blip r:embed="rId5">
            <a:alphaModFix/>
          </a:blip>
          <a:srcRect/>
          <a:stretch/>
        </p:blipFill>
        <p:spPr>
          <a:xfrm>
            <a:off x="1645468" y="1297729"/>
            <a:ext cx="4250597" cy="2435050"/>
          </a:xfrm>
          <a:prstGeom prst="rect">
            <a:avLst/>
          </a:prstGeom>
          <a:noFill/>
          <a:ln>
            <a:noFill/>
          </a:ln>
        </p:spPr>
      </p:pic>
      <p:grpSp>
        <p:nvGrpSpPr>
          <p:cNvPr id="91" name="Shape 91"/>
          <p:cNvGrpSpPr/>
          <p:nvPr/>
        </p:nvGrpSpPr>
        <p:grpSpPr>
          <a:xfrm>
            <a:off x="3070372" y="2877158"/>
            <a:ext cx="5614825" cy="1928323"/>
            <a:chOff x="-126999" y="-88900"/>
            <a:chExt cx="6189952" cy="2834156"/>
          </a:xfrm>
        </p:grpSpPr>
        <p:grpSp>
          <p:nvGrpSpPr>
            <p:cNvPr id="92" name="Shape 92"/>
            <p:cNvGrpSpPr/>
            <p:nvPr/>
          </p:nvGrpSpPr>
          <p:grpSpPr>
            <a:xfrm>
              <a:off x="-126999" y="-88900"/>
              <a:ext cx="6189952" cy="2834156"/>
              <a:chOff x="-127000" y="-88900"/>
              <a:chExt cx="6189951" cy="2834155"/>
            </a:xfrm>
          </p:grpSpPr>
          <p:pic>
            <p:nvPicPr>
              <p:cNvPr id="93" name="Shape 93"/>
              <p:cNvPicPr preferRelativeResize="0"/>
              <p:nvPr/>
            </p:nvPicPr>
            <p:blipFill rotWithShape="1">
              <a:blip r:embed="rId6">
                <a:alphaModFix/>
              </a:blip>
              <a:srcRect/>
              <a:stretch/>
            </p:blipFill>
            <p:spPr>
              <a:xfrm>
                <a:off x="0" y="0"/>
                <a:ext cx="5935952" cy="2503956"/>
              </a:xfrm>
              <a:prstGeom prst="rect">
                <a:avLst/>
              </a:prstGeom>
              <a:noFill/>
              <a:ln>
                <a:noFill/>
              </a:ln>
            </p:spPr>
          </p:pic>
          <p:pic>
            <p:nvPicPr>
              <p:cNvPr id="94" name="Shape 94"/>
              <p:cNvPicPr preferRelativeResize="0"/>
              <p:nvPr/>
            </p:nvPicPr>
            <p:blipFill rotWithShape="1">
              <a:blip r:embed="rId7">
                <a:alphaModFix/>
              </a:blip>
              <a:srcRect/>
              <a:stretch/>
            </p:blipFill>
            <p:spPr>
              <a:xfrm>
                <a:off x="-127000" y="-88900"/>
                <a:ext cx="6189951" cy="2834155"/>
              </a:xfrm>
              <a:prstGeom prst="rect">
                <a:avLst/>
              </a:prstGeom>
              <a:noFill/>
              <a:ln>
                <a:noFill/>
              </a:ln>
            </p:spPr>
          </p:pic>
        </p:grpSp>
        <p:pic>
          <p:nvPicPr>
            <p:cNvPr id="95" name="Shape 95"/>
            <p:cNvPicPr preferRelativeResize="0"/>
            <p:nvPr/>
          </p:nvPicPr>
          <p:blipFill rotWithShape="1">
            <a:blip r:embed="rId8">
              <a:alphaModFix/>
            </a:blip>
            <a:srcRect/>
            <a:stretch/>
          </p:blipFill>
          <p:spPr>
            <a:xfrm>
              <a:off x="3830351" y="2302588"/>
              <a:ext cx="1829814" cy="227634"/>
            </a:xfrm>
            <a:prstGeom prst="rect">
              <a:avLst/>
            </a:prstGeom>
            <a:noFill/>
            <a:ln>
              <a:noFill/>
            </a:ln>
          </p:spPr>
        </p:pic>
      </p:grpSp>
      <p:grpSp>
        <p:nvGrpSpPr>
          <p:cNvPr id="96" name="Shape 96"/>
          <p:cNvGrpSpPr/>
          <p:nvPr/>
        </p:nvGrpSpPr>
        <p:grpSpPr>
          <a:xfrm>
            <a:off x="6454649" y="2141746"/>
            <a:ext cx="1438557" cy="501317"/>
            <a:chOff x="0" y="0"/>
            <a:chExt cx="1585907" cy="736811"/>
          </a:xfrm>
        </p:grpSpPr>
        <p:sp>
          <p:nvSpPr>
            <p:cNvPr id="97" name="Shape 97"/>
            <p:cNvSpPr/>
            <p:nvPr/>
          </p:nvSpPr>
          <p:spPr>
            <a:xfrm>
              <a:off x="77967" y="78146"/>
              <a:ext cx="1411417" cy="580523"/>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pt-BR" sz="1900" b="0" i="0" u="none" strike="noStrike" cap="none" baseline="0">
                  <a:solidFill>
                    <a:srgbClr val="000000"/>
                  </a:solidFill>
                  <a:latin typeface="Arial"/>
                  <a:ea typeface="Arial"/>
                  <a:cs typeface="Arial"/>
                  <a:sym typeface="Arial"/>
                </a:rPr>
                <a:t>Abril, </a:t>
              </a:r>
              <a:r>
                <a:rPr lang="pt-BR" sz="1900" b="1" i="0" u="none" strike="noStrike" cap="none" baseline="0">
                  <a:solidFill>
                    <a:srgbClr val="000000"/>
                  </a:solidFill>
                  <a:latin typeface="Arial"/>
                  <a:ea typeface="Arial"/>
                  <a:cs typeface="Arial"/>
                  <a:sym typeface="Arial"/>
                </a:rPr>
                <a:t>2014</a:t>
              </a:r>
            </a:p>
          </p:txBody>
        </p:sp>
        <p:sp>
          <p:nvSpPr>
            <p:cNvPr id="98" name="Shape 98"/>
            <p:cNvSpPr/>
            <p:nvPr/>
          </p:nvSpPr>
          <p:spPr>
            <a:xfrm>
              <a:off x="0" y="0"/>
              <a:ext cx="1585907" cy="736811"/>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25400" cap="flat" cmpd="sng">
              <a:solidFill>
                <a:srgbClr val="85888D"/>
              </a:solidFill>
              <a:prstDash val="solid"/>
              <a:miter/>
              <a:headEnd type="none" w="med" len="med"/>
              <a:tailEnd type="none" w="med" len="med"/>
            </a:ln>
          </p:spPr>
          <p:txBody>
            <a:bodyPr lIns="50800" tIns="50800" rIns="50800" bIns="508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90"/>
                                        </p:tgtEl>
                                        <p:attrNameLst>
                                          <p:attrName>style.visibility</p:attrName>
                                        </p:attrNameLst>
                                      </p:cBhvr>
                                      <p:to>
                                        <p:strVal val="visible"/>
                                      </p:to>
                                    </p:set>
                                    <p:anim calcmode="lin" valueType="num">
                                      <p:cBhvr additive="base">
                                        <p:cTn id="11" dur="500"/>
                                        <p:tgtEl>
                                          <p:spTgt spid="90"/>
                                        </p:tgtEl>
                                        <p:attrNameLst>
                                          <p:attrName>ppt_w</p:attrName>
                                        </p:attrNameLst>
                                      </p:cBhvr>
                                      <p:tavLst>
                                        <p:tav tm="0">
                                          <p:val>
                                            <p:strVal val="0"/>
                                          </p:val>
                                        </p:tav>
                                        <p:tav tm="100000">
                                          <p:val>
                                            <p:strVal val="#ppt_w"/>
                                          </p:val>
                                        </p:tav>
                                      </p:tavLst>
                                    </p:anim>
                                    <p:anim calcmode="lin" valueType="num">
                                      <p:cBhvr additive="base">
                                        <p:cTn id="12" dur="500"/>
                                        <p:tgtEl>
                                          <p:spTgt spid="90"/>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1000"/>
                                        <p:tgtEl>
                                          <p:spTgt spid="91"/>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96"/>
                                        </p:tgtEl>
                                        <p:attrNameLst>
                                          <p:attrName>style.visibility</p:attrName>
                                        </p:attrNameLst>
                                      </p:cBhvr>
                                      <p:to>
                                        <p:strVal val="visible"/>
                                      </p:to>
                                    </p:set>
                                    <p:animEffect transition="in" filter="fade">
                                      <p:cBhvr>
                                        <p:cTn id="20"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Gerência de energia </a:t>
            </a:r>
          </a:p>
        </p:txBody>
      </p:sp>
      <p:sp>
        <p:nvSpPr>
          <p:cNvPr id="548" name="Shape 548"/>
          <p:cNvSpPr txBox="1">
            <a:spLocks noGrp="1"/>
          </p:cNvSpPr>
          <p:nvPr>
            <p:ph type="body" idx="1"/>
          </p:nvPr>
        </p:nvSpPr>
        <p:spPr>
          <a:prstGeom prst="rect">
            <a:avLst/>
          </a:prstGeom>
          <a:noFill/>
          <a:ln>
            <a:noFill/>
          </a:ln>
        </p:spPr>
        <p:txBody>
          <a:bodyPr lIns="91425" tIns="91425" rIns="91425" bIns="91425" anchor="t" anchorCtr="0">
            <a:noAutofit/>
          </a:bodyPr>
          <a:lstStyle/>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Técnicas de posicionamento e distribuição de carga se beneficiariam de um maior conhecimento do que passa pela rede</a:t>
            </a:r>
          </a:p>
          <a:p>
            <a:pPr marL="914400" marR="0" lvl="1" indent="-228600" algn="l" rtl="0">
              <a:lnSpc>
                <a:spcPct val="100000"/>
              </a:lnSpc>
              <a:spcBef>
                <a:spcPts val="0"/>
              </a:spcBef>
              <a:spcAft>
                <a:spcPts val="0"/>
              </a:spcAft>
              <a:buClr>
                <a:srgbClr val="434343"/>
              </a:buClr>
              <a:buSzPct val="50000"/>
              <a:buFont typeface="Arial"/>
            </a:pPr>
            <a:r>
              <a:rPr lang="pt-BR" sz="1800" b="0" i="0" u="none" strike="noStrike" cap="none" baseline="0">
                <a:solidFill>
                  <a:srgbClr val="434343"/>
                </a:solidFill>
                <a:latin typeface="Helvetica Neue"/>
                <a:ea typeface="Helvetica Neue"/>
                <a:cs typeface="Helvetica Neue"/>
                <a:sym typeface="Helvetica Neue"/>
              </a:rPr>
              <a:t>Desvio parcial do fluxo de uma máquina </a:t>
            </a:r>
          </a:p>
          <a:p>
            <a:pPr marL="1371600" marR="0" lvl="2" indent="-228600" algn="l" rtl="0">
              <a:lnSpc>
                <a:spcPct val="100000"/>
              </a:lnSpc>
              <a:spcBef>
                <a:spcPts val="0"/>
              </a:spcBef>
              <a:spcAft>
                <a:spcPts val="1000"/>
              </a:spcAft>
              <a:buClr>
                <a:srgbClr val="666666"/>
              </a:buClr>
              <a:buSzPct val="56250"/>
              <a:buFont typeface="Arial"/>
            </a:pPr>
            <a:r>
              <a:rPr lang="pt-BR" sz="1600" b="0" i="0" u="none" strike="noStrike" cap="none" baseline="0">
                <a:solidFill>
                  <a:srgbClr val="666666"/>
                </a:solidFill>
                <a:latin typeface="Helvetica Neue"/>
                <a:ea typeface="Helvetica Neue"/>
                <a:cs typeface="Helvetica Neue"/>
                <a:sym typeface="Helvetica Neue"/>
              </a:rPr>
              <a:t>Evitar sobrecarga</a:t>
            </a:r>
          </a:p>
          <a:p>
            <a:pPr marL="914400" marR="0" lvl="1" indent="-228600" algn="l" rtl="0">
              <a:lnSpc>
                <a:spcPct val="100000"/>
              </a:lnSpc>
              <a:spcBef>
                <a:spcPts val="0"/>
              </a:spcBef>
              <a:spcAft>
                <a:spcPts val="0"/>
              </a:spcAft>
              <a:buClr>
                <a:srgbClr val="434343"/>
              </a:buClr>
              <a:buSzPct val="50000"/>
              <a:buFont typeface="Arial"/>
            </a:pPr>
            <a:r>
              <a:rPr lang="pt-BR" sz="1800" b="0" i="0" u="none" strike="noStrike" cap="none" baseline="0">
                <a:solidFill>
                  <a:srgbClr val="434343"/>
                </a:solidFill>
                <a:latin typeface="Helvetica Neue"/>
                <a:ea typeface="Helvetica Neue"/>
                <a:cs typeface="Helvetica Neue"/>
                <a:sym typeface="Helvetica Neue"/>
              </a:rPr>
              <a:t>Desvio total do fluxo de uma máquina ou switch</a:t>
            </a:r>
          </a:p>
          <a:p>
            <a:pPr marL="1371600" marR="0" lvl="2" indent="-228600" algn="l" rtl="0">
              <a:lnSpc>
                <a:spcPct val="100000"/>
              </a:lnSpc>
              <a:spcBef>
                <a:spcPts val="0"/>
              </a:spcBef>
              <a:spcAft>
                <a:spcPts val="0"/>
              </a:spcAft>
              <a:buClr>
                <a:srgbClr val="666666"/>
              </a:buClr>
              <a:buSzPct val="56250"/>
              <a:buFont typeface="Arial"/>
            </a:pPr>
            <a:r>
              <a:rPr lang="pt-BR" sz="1600" b="0" i="0" u="none" strike="noStrike" cap="none" baseline="0">
                <a:solidFill>
                  <a:srgbClr val="666666"/>
                </a:solidFill>
                <a:latin typeface="Helvetica Neue"/>
                <a:ea typeface="Helvetica Neue"/>
                <a:cs typeface="Helvetica Neue"/>
                <a:sym typeface="Helvetica Neue"/>
              </a:rPr>
              <a:t>Permite o desligamento (manutenção/economia)</a:t>
            </a:r>
          </a:p>
          <a:p>
            <a:pPr marL="457200" marR="0" lvl="0" indent="-285750" algn="l" rtl="0">
              <a:lnSpc>
                <a:spcPct val="100000"/>
              </a:lnSpc>
              <a:spcBef>
                <a:spcPts val="1000"/>
              </a:spcBef>
              <a:spcAft>
                <a:spcPts val="10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Migração de VMs pode ser usada para distribuir carga</a:t>
            </a:r>
          </a:p>
          <a:p>
            <a:pPr marL="914400" marR="0" lvl="1" indent="-228600" algn="l" rtl="0">
              <a:lnSpc>
                <a:spcPct val="100000"/>
              </a:lnSpc>
              <a:spcBef>
                <a:spcPts val="0"/>
              </a:spcBef>
              <a:spcAft>
                <a:spcPts val="0"/>
              </a:spcAft>
              <a:buClr>
                <a:srgbClr val="434343"/>
              </a:buClr>
              <a:buSzPct val="50000"/>
              <a:buFont typeface="Arial"/>
            </a:pPr>
            <a:r>
              <a:rPr lang="pt-BR" sz="1800" b="0" i="0" u="none" strike="noStrike" cap="none" baseline="0">
                <a:solidFill>
                  <a:srgbClr val="434343"/>
                </a:solidFill>
                <a:latin typeface="Helvetica Neue"/>
                <a:ea typeface="Helvetica Neue"/>
                <a:cs typeface="Helvetica Neue"/>
                <a:sym typeface="Helvetica Neue"/>
              </a:rPr>
              <a:t>SDN pode simplificar o processo de migração</a:t>
            </a:r>
          </a:p>
        </p:txBody>
      </p:sp>
      <p:sp>
        <p:nvSpPr>
          <p:cNvPr id="549" name="Shape 549"/>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40</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Comutador (</a:t>
            </a:r>
            <a:r>
              <a:rPr lang="pt-BR" sz="1700" b="1" i="1" u="none" strike="noStrike" cap="none" baseline="0">
                <a:solidFill>
                  <a:schemeClr val="lt1"/>
                </a:solidFill>
                <a:latin typeface="Arial"/>
                <a:ea typeface="Arial"/>
                <a:cs typeface="Arial"/>
                <a:sym typeface="Arial"/>
              </a:rPr>
              <a:t>switch</a:t>
            </a:r>
            <a:r>
              <a:rPr lang="pt-BR" sz="1700" b="1" i="0" u="none" strike="noStrike" cap="none" baseline="0">
                <a:solidFill>
                  <a:schemeClr val="lt1"/>
                </a:solidFill>
                <a:latin typeface="Arial"/>
                <a:ea typeface="Arial"/>
                <a:cs typeface="Arial"/>
                <a:sym typeface="Arial"/>
              </a:rPr>
              <a:t>) virtual distribuído</a:t>
            </a:r>
          </a:p>
        </p:txBody>
      </p:sp>
      <p:sp>
        <p:nvSpPr>
          <p:cNvPr id="555" name="Shape 555"/>
          <p:cNvSpPr txBox="1">
            <a:spLocks noGrp="1"/>
          </p:cNvSpPr>
          <p:nvPr>
            <p:ph type="body" idx="1"/>
          </p:nvPr>
        </p:nvSpPr>
        <p:spPr>
          <a:xfrm>
            <a:off x="321333" y="840175"/>
            <a:ext cx="5735400" cy="3447000"/>
          </a:xfrm>
          <a:prstGeom prst="rect">
            <a:avLst/>
          </a:prstGeom>
          <a:noFill/>
          <a:ln>
            <a:noFill/>
          </a:ln>
        </p:spPr>
        <p:txBody>
          <a:bodyPr lIns="91425" tIns="91425" rIns="91425" bIns="91425" anchor="t" anchorCtr="0">
            <a:noAutofit/>
          </a:bodyPr>
          <a:lstStyle/>
          <a:p>
            <a:pPr marL="457200" marR="0" lvl="0" indent="-285750" algn="l" rtl="0">
              <a:lnSpc>
                <a:spcPct val="100000"/>
              </a:lnSpc>
              <a:spcBef>
                <a:spcPts val="0"/>
              </a:spcBef>
              <a:spcAft>
                <a:spcPts val="5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Em datacenters, o ambiente virtualizado inclui o uso de </a:t>
            </a:r>
            <a:r>
              <a:rPr lang="pt-BR" sz="2000" b="0" i="1" u="none" strike="noStrike" cap="none" baseline="0">
                <a:solidFill>
                  <a:schemeClr val="dk2"/>
                </a:solidFill>
                <a:latin typeface="Helvetica Neue"/>
                <a:ea typeface="Helvetica Neue"/>
                <a:cs typeface="Helvetica Neue"/>
                <a:sym typeface="Helvetica Neue"/>
              </a:rPr>
              <a:t>switches </a:t>
            </a:r>
            <a:r>
              <a:rPr lang="pt-BR" sz="2000" b="0" i="0" u="none" strike="noStrike" cap="none" baseline="0">
                <a:solidFill>
                  <a:schemeClr val="dk2"/>
                </a:solidFill>
                <a:latin typeface="Helvetica Neue"/>
                <a:ea typeface="Helvetica Neue"/>
                <a:cs typeface="Helvetica Neue"/>
                <a:sym typeface="Helvetica Neue"/>
              </a:rPr>
              <a:t>virtuais para interligar as diversas VMs</a:t>
            </a:r>
          </a:p>
          <a:p>
            <a:pPr marL="457200" marR="0" lvl="0" indent="-285750" algn="l" rtl="0">
              <a:lnSpc>
                <a:spcPct val="100000"/>
              </a:lnSpc>
              <a:spcBef>
                <a:spcPts val="0"/>
              </a:spcBef>
              <a:spcAft>
                <a:spcPts val="5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VMs de usuários diferentes (tenants) compartilham máquinas e a rede</a:t>
            </a:r>
          </a:p>
          <a:p>
            <a:pPr marL="457200" marR="0" lvl="0" indent="-285750" algn="l" rtl="0">
              <a:lnSpc>
                <a:spcPct val="100000"/>
              </a:lnSpc>
              <a:spcBef>
                <a:spcPts val="0"/>
              </a:spcBef>
              <a:spcAft>
                <a:spcPts val="5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Com SDN, a rede pode ser programada para exportar a visão de que VMs de um mesmo usuário operem em uma rede isolada</a:t>
            </a:r>
          </a:p>
          <a:p>
            <a:pPr marL="457200" marR="0" lvl="0" indent="-285750" algn="l" rtl="0">
              <a:lnSpc>
                <a:spcPct val="100000"/>
              </a:lnSpc>
              <a:spcBef>
                <a:spcPts val="0"/>
              </a:spcBef>
              <a:spcAft>
                <a:spcPts val="5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A visão global da rede podem ser usada para criar a abstração de um </a:t>
            </a:r>
            <a:r>
              <a:rPr lang="pt-BR" sz="2000" b="0" i="1" u="none" strike="noStrike" cap="none" baseline="0">
                <a:solidFill>
                  <a:schemeClr val="dk2"/>
                </a:solidFill>
                <a:latin typeface="Helvetica Neue"/>
                <a:ea typeface="Helvetica Neue"/>
                <a:cs typeface="Helvetica Neue"/>
                <a:sym typeface="Helvetica Neue"/>
              </a:rPr>
              <a:t>switch </a:t>
            </a:r>
            <a:r>
              <a:rPr lang="pt-BR" sz="2000" b="0" i="0" u="none" strike="noStrike" cap="none" baseline="0">
                <a:solidFill>
                  <a:schemeClr val="dk2"/>
                </a:solidFill>
                <a:latin typeface="Helvetica Neue"/>
                <a:ea typeface="Helvetica Neue"/>
                <a:cs typeface="Helvetica Neue"/>
                <a:sym typeface="Helvetica Neue"/>
              </a:rPr>
              <a:t>único interligando as VMs de um usuário</a:t>
            </a:r>
          </a:p>
        </p:txBody>
      </p:sp>
      <p:sp>
        <p:nvSpPr>
          <p:cNvPr id="586" name="Shape 586"/>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41</a:t>
            </a:fld>
            <a:endParaRPr lang="pt-BR" b="0" i="0" u="none" strike="noStrike" cap="none" baseline="0">
              <a:solidFill>
                <a:srgbClr val="000000"/>
              </a:solidFill>
              <a:latin typeface="Arial"/>
              <a:ea typeface="Arial"/>
              <a:cs typeface="Arial"/>
              <a:sym typeface="Arial"/>
            </a:endParaRPr>
          </a:p>
        </p:txBody>
      </p:sp>
      <p:pic>
        <p:nvPicPr>
          <p:cNvPr id="556" name="Shape 556"/>
          <p:cNvPicPr preferRelativeResize="0"/>
          <p:nvPr/>
        </p:nvPicPr>
        <p:blipFill rotWithShape="1">
          <a:blip r:embed="rId3">
            <a:alphaModFix/>
          </a:blip>
          <a:srcRect/>
          <a:stretch/>
        </p:blipFill>
        <p:spPr>
          <a:xfrm>
            <a:off x="6231775" y="1097165"/>
            <a:ext cx="2863456" cy="1937698"/>
          </a:xfrm>
          <a:prstGeom prst="rect">
            <a:avLst/>
          </a:prstGeom>
          <a:noFill/>
          <a:ln>
            <a:noFill/>
          </a:ln>
        </p:spPr>
      </p:pic>
      <p:grpSp>
        <p:nvGrpSpPr>
          <p:cNvPr id="557" name="Shape 557"/>
          <p:cNvGrpSpPr/>
          <p:nvPr/>
        </p:nvGrpSpPr>
        <p:grpSpPr>
          <a:xfrm>
            <a:off x="6056644" y="3190125"/>
            <a:ext cx="2835490" cy="1820401"/>
            <a:chOff x="17283" y="0"/>
            <a:chExt cx="7143920" cy="5692748"/>
          </a:xfrm>
        </p:grpSpPr>
        <p:sp>
          <p:nvSpPr>
            <p:cNvPr id="558" name="Shape 558"/>
            <p:cNvSpPr/>
            <p:nvPr/>
          </p:nvSpPr>
          <p:spPr>
            <a:xfrm>
              <a:off x="17283" y="62908"/>
              <a:ext cx="7143920" cy="5629840"/>
            </a:xfrm>
            <a:prstGeom prst="rect">
              <a:avLst/>
            </a:prstGeom>
            <a:solidFill>
              <a:srgbClr val="FFFFFF"/>
            </a:solidFill>
            <a:ln>
              <a:noFill/>
            </a:ln>
          </p:spPr>
          <p:txBody>
            <a:bodyPr lIns="0"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grpSp>
          <p:nvGrpSpPr>
            <p:cNvPr id="559" name="Shape 559"/>
            <p:cNvGrpSpPr/>
            <p:nvPr/>
          </p:nvGrpSpPr>
          <p:grpSpPr>
            <a:xfrm>
              <a:off x="458518" y="0"/>
              <a:ext cx="6429665" cy="5644869"/>
              <a:chOff x="0" y="0"/>
              <a:chExt cx="6429663" cy="5644868"/>
            </a:xfrm>
          </p:grpSpPr>
          <p:grpSp>
            <p:nvGrpSpPr>
              <p:cNvPr id="560" name="Shape 560"/>
              <p:cNvGrpSpPr/>
              <p:nvPr/>
            </p:nvGrpSpPr>
            <p:grpSpPr>
              <a:xfrm>
                <a:off x="810012" y="1061186"/>
                <a:ext cx="4832839" cy="4237688"/>
                <a:chOff x="0" y="0"/>
                <a:chExt cx="4832838" cy="4237686"/>
              </a:xfrm>
            </p:grpSpPr>
            <p:pic>
              <p:nvPicPr>
                <p:cNvPr id="561" name="Shape 561"/>
                <p:cNvPicPr preferRelativeResize="0"/>
                <p:nvPr/>
              </p:nvPicPr>
              <p:blipFill rotWithShape="1">
                <a:blip r:embed="rId4">
                  <a:alphaModFix/>
                </a:blip>
                <a:srcRect/>
                <a:stretch/>
              </p:blipFill>
              <p:spPr>
                <a:xfrm>
                  <a:off x="0" y="0"/>
                  <a:ext cx="4832838" cy="4237686"/>
                </a:xfrm>
                <a:prstGeom prst="rect">
                  <a:avLst/>
                </a:prstGeom>
                <a:noFill/>
                <a:ln>
                  <a:noFill/>
                </a:ln>
              </p:spPr>
            </p:pic>
            <p:grpSp>
              <p:nvGrpSpPr>
                <p:cNvPr id="562" name="Shape 562"/>
                <p:cNvGrpSpPr/>
                <p:nvPr/>
              </p:nvGrpSpPr>
              <p:grpSpPr>
                <a:xfrm>
                  <a:off x="1797560" y="1641513"/>
                  <a:ext cx="1403149" cy="1050232"/>
                  <a:chOff x="0" y="-11797"/>
                  <a:chExt cx="1403148" cy="1050231"/>
                </a:xfrm>
              </p:grpSpPr>
              <p:sp>
                <p:nvSpPr>
                  <p:cNvPr id="563" name="Shape 563"/>
                  <p:cNvSpPr/>
                  <p:nvPr/>
                </p:nvSpPr>
                <p:spPr>
                  <a:xfrm>
                    <a:off x="0" y="0"/>
                    <a:ext cx="1403148" cy="1019828"/>
                  </a:xfrm>
                  <a:prstGeom prst="roundRect">
                    <a:avLst>
                      <a:gd name="adj" fmla="val 97"/>
                    </a:avLst>
                  </a:prstGeom>
                  <a:solidFill>
                    <a:srgbClr val="99CCFF"/>
                  </a:solidFill>
                  <a:ln w="9525" cap="flat" cmpd="sng">
                    <a:solidFill>
                      <a:srgbClr val="000000"/>
                    </a:solidFill>
                    <a:prstDash val="solid"/>
                    <a:round/>
                    <a:headEnd type="none" w="med" len="med"/>
                    <a:tailEnd type="none" w="med" len="med"/>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baseline="0">
                      <a:solidFill>
                        <a:srgbClr val="000000"/>
                      </a:solidFill>
                      <a:latin typeface="Arial"/>
                      <a:ea typeface="Arial"/>
                      <a:cs typeface="Arial"/>
                      <a:sym typeface="Arial"/>
                    </a:endParaRPr>
                  </a:p>
                </p:txBody>
              </p:sp>
              <p:sp>
                <p:nvSpPr>
                  <p:cNvPr id="564" name="Shape 564"/>
                  <p:cNvSpPr/>
                  <p:nvPr/>
                </p:nvSpPr>
                <p:spPr>
                  <a:xfrm>
                    <a:off x="282" y="-11797"/>
                    <a:ext cx="1402581" cy="105023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pt-BR" sz="1200" b="0" i="0" u="none" strike="noStrike" cap="none" baseline="0">
                        <a:solidFill>
                          <a:srgbClr val="000000"/>
                        </a:solidFill>
                        <a:latin typeface="Arial"/>
                        <a:ea typeface="Arial"/>
                        <a:cs typeface="Arial"/>
                        <a:sym typeface="Arial"/>
                      </a:rPr>
                      <a:t>minha</a:t>
                    </a:r>
                  </a:p>
                  <a:p>
                    <a:pPr marL="0" marR="0" lvl="0" indent="0" algn="ctr" rtl="0">
                      <a:lnSpc>
                        <a:spcPct val="100000"/>
                      </a:lnSpc>
                      <a:spcBef>
                        <a:spcPts val="0"/>
                      </a:spcBef>
                      <a:spcAft>
                        <a:spcPts val="0"/>
                      </a:spcAft>
                      <a:buClr>
                        <a:srgbClr val="000000"/>
                      </a:buClr>
                      <a:buSzPct val="25000"/>
                      <a:buFont typeface="Arial"/>
                      <a:buNone/>
                    </a:pPr>
                    <a:r>
                      <a:rPr lang="pt-BR" sz="1200" b="0" i="0" u="none" strike="noStrike" cap="none" baseline="0">
                        <a:solidFill>
                          <a:srgbClr val="000000"/>
                        </a:solidFill>
                        <a:latin typeface="Arial"/>
                        <a:ea typeface="Arial"/>
                        <a:cs typeface="Arial"/>
                        <a:sym typeface="Arial"/>
                      </a:rPr>
                      <a:t>rede</a:t>
                    </a:r>
                  </a:p>
                </p:txBody>
              </p:sp>
            </p:grpSp>
          </p:grpSp>
          <p:grpSp>
            <p:nvGrpSpPr>
              <p:cNvPr id="565" name="Shape 565"/>
              <p:cNvGrpSpPr/>
              <p:nvPr/>
            </p:nvGrpSpPr>
            <p:grpSpPr>
              <a:xfrm>
                <a:off x="816064" y="781766"/>
                <a:ext cx="1358764" cy="1244777"/>
                <a:chOff x="0" y="0"/>
                <a:chExt cx="1358763" cy="1244776"/>
              </a:xfrm>
            </p:grpSpPr>
            <p:pic>
              <p:nvPicPr>
                <p:cNvPr id="566" name="Shape 566"/>
                <p:cNvPicPr preferRelativeResize="0"/>
                <p:nvPr/>
              </p:nvPicPr>
              <p:blipFill rotWithShape="1">
                <a:blip r:embed="rId4">
                  <a:alphaModFix/>
                </a:blip>
                <a:srcRect/>
                <a:stretch/>
              </p:blipFill>
              <p:spPr>
                <a:xfrm>
                  <a:off x="0" y="0"/>
                  <a:ext cx="1358763" cy="1244776"/>
                </a:xfrm>
                <a:prstGeom prst="rect">
                  <a:avLst/>
                </a:prstGeom>
                <a:noFill/>
                <a:ln>
                  <a:noFill/>
                </a:ln>
              </p:spPr>
            </p:pic>
            <p:pic>
              <p:nvPicPr>
                <p:cNvPr id="567" name="Shape 567"/>
                <p:cNvPicPr preferRelativeResize="0"/>
                <p:nvPr/>
              </p:nvPicPr>
              <p:blipFill rotWithShape="1">
                <a:blip r:embed="rId5">
                  <a:alphaModFix/>
                </a:blip>
                <a:srcRect/>
                <a:stretch/>
              </p:blipFill>
              <p:spPr>
                <a:xfrm>
                  <a:off x="483181" y="517479"/>
                  <a:ext cx="387355" cy="231001"/>
                </a:xfrm>
                <a:prstGeom prst="rect">
                  <a:avLst/>
                </a:prstGeom>
                <a:noFill/>
                <a:ln>
                  <a:noFill/>
                </a:ln>
              </p:spPr>
            </p:pic>
          </p:grpSp>
          <p:grpSp>
            <p:nvGrpSpPr>
              <p:cNvPr id="568" name="Shape 568"/>
              <p:cNvGrpSpPr/>
              <p:nvPr/>
            </p:nvGrpSpPr>
            <p:grpSpPr>
              <a:xfrm>
                <a:off x="904833" y="4388994"/>
                <a:ext cx="1358763" cy="1244777"/>
                <a:chOff x="0" y="0"/>
                <a:chExt cx="1358763" cy="1244776"/>
              </a:xfrm>
            </p:grpSpPr>
            <p:pic>
              <p:nvPicPr>
                <p:cNvPr id="569" name="Shape 569"/>
                <p:cNvPicPr preferRelativeResize="0"/>
                <p:nvPr/>
              </p:nvPicPr>
              <p:blipFill rotWithShape="1">
                <a:blip r:embed="rId4">
                  <a:alphaModFix/>
                </a:blip>
                <a:srcRect/>
                <a:stretch/>
              </p:blipFill>
              <p:spPr>
                <a:xfrm>
                  <a:off x="0" y="0"/>
                  <a:ext cx="1358763" cy="1244776"/>
                </a:xfrm>
                <a:prstGeom prst="rect">
                  <a:avLst/>
                </a:prstGeom>
                <a:noFill/>
                <a:ln>
                  <a:noFill/>
                </a:ln>
              </p:spPr>
            </p:pic>
            <p:pic>
              <p:nvPicPr>
                <p:cNvPr id="570" name="Shape 570"/>
                <p:cNvPicPr preferRelativeResize="0"/>
                <p:nvPr/>
              </p:nvPicPr>
              <p:blipFill rotWithShape="1">
                <a:blip r:embed="rId6">
                  <a:alphaModFix/>
                </a:blip>
                <a:srcRect/>
                <a:stretch/>
              </p:blipFill>
              <p:spPr>
                <a:xfrm>
                  <a:off x="484191" y="545724"/>
                  <a:ext cx="409546" cy="178546"/>
                </a:xfrm>
                <a:prstGeom prst="rect">
                  <a:avLst/>
                </a:prstGeom>
                <a:noFill/>
                <a:ln>
                  <a:noFill/>
                </a:ln>
              </p:spPr>
            </p:pic>
          </p:grpSp>
          <p:grpSp>
            <p:nvGrpSpPr>
              <p:cNvPr id="571" name="Shape 571"/>
              <p:cNvGrpSpPr/>
              <p:nvPr/>
            </p:nvGrpSpPr>
            <p:grpSpPr>
              <a:xfrm>
                <a:off x="2519814" y="0"/>
                <a:ext cx="1358763" cy="1244777"/>
                <a:chOff x="0" y="0"/>
                <a:chExt cx="1358763" cy="1244776"/>
              </a:xfrm>
            </p:grpSpPr>
            <p:pic>
              <p:nvPicPr>
                <p:cNvPr id="572" name="Shape 572"/>
                <p:cNvPicPr preferRelativeResize="0"/>
                <p:nvPr/>
              </p:nvPicPr>
              <p:blipFill rotWithShape="1">
                <a:blip r:embed="rId4">
                  <a:alphaModFix/>
                </a:blip>
                <a:srcRect/>
                <a:stretch/>
              </p:blipFill>
              <p:spPr>
                <a:xfrm>
                  <a:off x="0" y="0"/>
                  <a:ext cx="1358763" cy="1244776"/>
                </a:xfrm>
                <a:prstGeom prst="rect">
                  <a:avLst/>
                </a:prstGeom>
                <a:noFill/>
                <a:ln>
                  <a:noFill/>
                </a:ln>
              </p:spPr>
            </p:pic>
            <p:pic>
              <p:nvPicPr>
                <p:cNvPr id="573" name="Shape 573"/>
                <p:cNvPicPr preferRelativeResize="0"/>
                <p:nvPr/>
              </p:nvPicPr>
              <p:blipFill rotWithShape="1">
                <a:blip r:embed="rId7">
                  <a:alphaModFix/>
                </a:blip>
                <a:srcRect/>
                <a:stretch/>
              </p:blipFill>
              <p:spPr>
                <a:xfrm>
                  <a:off x="471077" y="535635"/>
                  <a:ext cx="442834" cy="203765"/>
                </a:xfrm>
                <a:prstGeom prst="rect">
                  <a:avLst/>
                </a:prstGeom>
                <a:noFill/>
                <a:ln>
                  <a:noFill/>
                </a:ln>
              </p:spPr>
            </p:pic>
          </p:grpSp>
          <p:grpSp>
            <p:nvGrpSpPr>
              <p:cNvPr id="574" name="Shape 574"/>
              <p:cNvGrpSpPr/>
              <p:nvPr/>
            </p:nvGrpSpPr>
            <p:grpSpPr>
              <a:xfrm>
                <a:off x="4270973" y="788827"/>
                <a:ext cx="1358764" cy="1244777"/>
                <a:chOff x="0" y="0"/>
                <a:chExt cx="1358763" cy="1244776"/>
              </a:xfrm>
            </p:grpSpPr>
            <p:pic>
              <p:nvPicPr>
                <p:cNvPr id="575" name="Shape 575"/>
                <p:cNvPicPr preferRelativeResize="0"/>
                <p:nvPr/>
              </p:nvPicPr>
              <p:blipFill rotWithShape="1">
                <a:blip r:embed="rId4">
                  <a:alphaModFix/>
                </a:blip>
                <a:srcRect/>
                <a:stretch/>
              </p:blipFill>
              <p:spPr>
                <a:xfrm>
                  <a:off x="0" y="0"/>
                  <a:ext cx="1358763" cy="1244776"/>
                </a:xfrm>
                <a:prstGeom prst="rect">
                  <a:avLst/>
                </a:prstGeom>
                <a:noFill/>
                <a:ln>
                  <a:noFill/>
                </a:ln>
              </p:spPr>
            </p:pic>
            <p:pic>
              <p:nvPicPr>
                <p:cNvPr id="576" name="Shape 576"/>
                <p:cNvPicPr preferRelativeResize="0"/>
                <p:nvPr/>
              </p:nvPicPr>
              <p:blipFill rotWithShape="1">
                <a:blip r:embed="rId8">
                  <a:alphaModFix/>
                </a:blip>
                <a:srcRect/>
                <a:stretch/>
              </p:blipFill>
              <p:spPr>
                <a:xfrm>
                  <a:off x="505374" y="452920"/>
                  <a:ext cx="409546" cy="366170"/>
                </a:xfrm>
                <a:prstGeom prst="rect">
                  <a:avLst/>
                </a:prstGeom>
                <a:noFill/>
                <a:ln>
                  <a:noFill/>
                </a:ln>
              </p:spPr>
            </p:pic>
          </p:grpSp>
          <p:grpSp>
            <p:nvGrpSpPr>
              <p:cNvPr id="577" name="Shape 577"/>
              <p:cNvGrpSpPr/>
              <p:nvPr/>
            </p:nvGrpSpPr>
            <p:grpSpPr>
              <a:xfrm>
                <a:off x="0" y="2465341"/>
                <a:ext cx="1358763" cy="1244777"/>
                <a:chOff x="0" y="0"/>
                <a:chExt cx="1358763" cy="1244776"/>
              </a:xfrm>
            </p:grpSpPr>
            <p:pic>
              <p:nvPicPr>
                <p:cNvPr id="578" name="Shape 578"/>
                <p:cNvPicPr preferRelativeResize="0"/>
                <p:nvPr/>
              </p:nvPicPr>
              <p:blipFill rotWithShape="1">
                <a:blip r:embed="rId4">
                  <a:alphaModFix/>
                </a:blip>
                <a:srcRect/>
                <a:stretch/>
              </p:blipFill>
              <p:spPr>
                <a:xfrm>
                  <a:off x="0" y="0"/>
                  <a:ext cx="1358763" cy="1244776"/>
                </a:xfrm>
                <a:prstGeom prst="rect">
                  <a:avLst/>
                </a:prstGeom>
                <a:noFill/>
                <a:ln>
                  <a:noFill/>
                </a:ln>
              </p:spPr>
            </p:pic>
            <p:pic>
              <p:nvPicPr>
                <p:cNvPr id="579" name="Shape 579"/>
                <p:cNvPicPr preferRelativeResize="0"/>
                <p:nvPr/>
              </p:nvPicPr>
              <p:blipFill rotWithShape="1">
                <a:blip r:embed="rId9">
                  <a:alphaModFix/>
                </a:blip>
                <a:srcRect/>
                <a:stretch/>
              </p:blipFill>
              <p:spPr>
                <a:xfrm>
                  <a:off x="506383" y="447877"/>
                  <a:ext cx="375249" cy="365161"/>
                </a:xfrm>
                <a:prstGeom prst="rect">
                  <a:avLst/>
                </a:prstGeom>
                <a:noFill/>
                <a:ln>
                  <a:noFill/>
                </a:ln>
              </p:spPr>
            </p:pic>
          </p:grpSp>
          <p:grpSp>
            <p:nvGrpSpPr>
              <p:cNvPr id="580" name="Shape 580"/>
              <p:cNvGrpSpPr/>
              <p:nvPr/>
            </p:nvGrpSpPr>
            <p:grpSpPr>
              <a:xfrm>
                <a:off x="5071907" y="2581346"/>
                <a:ext cx="1357756" cy="1244777"/>
                <a:chOff x="0" y="0"/>
                <a:chExt cx="1357755" cy="1244776"/>
              </a:xfrm>
            </p:grpSpPr>
            <p:pic>
              <p:nvPicPr>
                <p:cNvPr id="581" name="Shape 581"/>
                <p:cNvPicPr preferRelativeResize="0"/>
                <p:nvPr/>
              </p:nvPicPr>
              <p:blipFill rotWithShape="1">
                <a:blip r:embed="rId4">
                  <a:alphaModFix/>
                </a:blip>
                <a:srcRect/>
                <a:stretch/>
              </p:blipFill>
              <p:spPr>
                <a:xfrm>
                  <a:off x="0" y="0"/>
                  <a:ext cx="1357755" cy="1244776"/>
                </a:xfrm>
                <a:prstGeom prst="rect">
                  <a:avLst/>
                </a:prstGeom>
                <a:noFill/>
                <a:ln>
                  <a:noFill/>
                </a:ln>
              </p:spPr>
            </p:pic>
            <p:pic>
              <p:nvPicPr>
                <p:cNvPr id="582" name="Shape 582"/>
                <p:cNvPicPr preferRelativeResize="0"/>
                <p:nvPr/>
              </p:nvPicPr>
              <p:blipFill rotWithShape="1">
                <a:blip r:embed="rId10">
                  <a:alphaModFix/>
                </a:blip>
                <a:srcRect/>
                <a:stretch/>
              </p:blipFill>
              <p:spPr>
                <a:xfrm>
                  <a:off x="466033" y="512435"/>
                  <a:ext cx="459983" cy="263280"/>
                </a:xfrm>
                <a:prstGeom prst="rect">
                  <a:avLst/>
                </a:prstGeom>
                <a:noFill/>
                <a:ln>
                  <a:noFill/>
                </a:ln>
              </p:spPr>
            </p:pic>
          </p:grpSp>
          <p:grpSp>
            <p:nvGrpSpPr>
              <p:cNvPr id="583" name="Shape 583"/>
              <p:cNvGrpSpPr/>
              <p:nvPr/>
            </p:nvGrpSpPr>
            <p:grpSpPr>
              <a:xfrm>
                <a:off x="4242728" y="4400091"/>
                <a:ext cx="1358763" cy="1244777"/>
                <a:chOff x="0" y="0"/>
                <a:chExt cx="1358763" cy="1244776"/>
              </a:xfrm>
            </p:grpSpPr>
            <p:pic>
              <p:nvPicPr>
                <p:cNvPr id="584" name="Shape 584"/>
                <p:cNvPicPr preferRelativeResize="0"/>
                <p:nvPr/>
              </p:nvPicPr>
              <p:blipFill rotWithShape="1">
                <a:blip r:embed="rId4">
                  <a:alphaModFix/>
                </a:blip>
                <a:srcRect/>
                <a:stretch/>
              </p:blipFill>
              <p:spPr>
                <a:xfrm>
                  <a:off x="0" y="0"/>
                  <a:ext cx="1358763" cy="1244776"/>
                </a:xfrm>
                <a:prstGeom prst="rect">
                  <a:avLst/>
                </a:prstGeom>
                <a:noFill/>
                <a:ln>
                  <a:noFill/>
                </a:ln>
              </p:spPr>
            </p:pic>
            <p:pic>
              <p:nvPicPr>
                <p:cNvPr id="585" name="Shape 585"/>
                <p:cNvPicPr preferRelativeResize="0"/>
                <p:nvPr/>
              </p:nvPicPr>
              <p:blipFill rotWithShape="1">
                <a:blip r:embed="rId11">
                  <a:alphaModFix/>
                </a:blip>
                <a:srcRect/>
                <a:stretch/>
              </p:blipFill>
              <p:spPr>
                <a:xfrm>
                  <a:off x="537654" y="469060"/>
                  <a:ext cx="336917" cy="316743"/>
                </a:xfrm>
                <a:prstGeom prst="rect">
                  <a:avLst/>
                </a:prstGeom>
                <a:noFill/>
                <a:ln>
                  <a:noFill/>
                </a:ln>
              </p:spPr>
            </p:pic>
          </p:grpSp>
        </p:gr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6"/>
                                        </p:tgtEl>
                                        <p:attrNameLst>
                                          <p:attrName>style.visibility</p:attrName>
                                        </p:attrNameLst>
                                      </p:cBhvr>
                                      <p:to>
                                        <p:strVal val="visible"/>
                                      </p:to>
                                    </p:set>
                                    <p:animEffect transition="in" filter="fade">
                                      <p:cBhvr>
                                        <p:cTn id="7" dur="1000"/>
                                        <p:tgtEl>
                                          <p:spTgt spid="55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57"/>
                                        </p:tgtEl>
                                        <p:attrNameLst>
                                          <p:attrName>style.visibility</p:attrName>
                                        </p:attrNameLst>
                                      </p:cBhvr>
                                      <p:to>
                                        <p:strVal val="visible"/>
                                      </p:to>
                                    </p:set>
                                    <p:animEffect transition="in" filter="fade">
                                      <p:cBhvr>
                                        <p:cTn id="11" dur="1000"/>
                                        <p:tgtEl>
                                          <p:spTgt spid="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Aplicações: Roteador expansível (</a:t>
            </a:r>
            <a:r>
              <a:rPr lang="pt-BR" sz="1700" b="1" i="1" u="none" strike="noStrike" cap="none" baseline="0">
                <a:solidFill>
                  <a:schemeClr val="lt1"/>
                </a:solidFill>
                <a:latin typeface="Arial"/>
                <a:ea typeface="Arial"/>
                <a:cs typeface="Arial"/>
                <a:sym typeface="Arial"/>
              </a:rPr>
              <a:t>scale-out</a:t>
            </a:r>
            <a:r>
              <a:rPr lang="pt-BR" sz="1700" b="1" i="0" u="none" strike="noStrike" cap="none" baseline="0">
                <a:solidFill>
                  <a:schemeClr val="lt1"/>
                </a:solidFill>
                <a:latin typeface="Arial"/>
                <a:ea typeface="Arial"/>
                <a:cs typeface="Arial"/>
                <a:sym typeface="Arial"/>
              </a:rPr>
              <a:t>)</a:t>
            </a:r>
          </a:p>
        </p:txBody>
      </p:sp>
      <p:sp>
        <p:nvSpPr>
          <p:cNvPr id="592" name="Shape 592"/>
          <p:cNvSpPr txBox="1">
            <a:spLocks noGrp="1"/>
          </p:cNvSpPr>
          <p:nvPr>
            <p:ph type="body" idx="1"/>
          </p:nvPr>
        </p:nvSpPr>
        <p:spPr>
          <a:prstGeom prst="rect">
            <a:avLst/>
          </a:prstGeom>
          <a:noFill/>
          <a:ln>
            <a:noFill/>
          </a:ln>
        </p:spPr>
        <p:txBody>
          <a:bodyPr lIns="91425" tIns="91425" rIns="91425" bIns="91425" anchor="t" anchorCtr="0">
            <a:noAutofit/>
          </a:bodyPr>
          <a:lstStyle/>
          <a:p>
            <a:pPr marL="457200" marR="0" lvl="0" indent="-285750" algn="l" rtl="0">
              <a:lnSpc>
                <a:spcPct val="100000"/>
              </a:lnSpc>
              <a:spcBef>
                <a:spcPts val="0"/>
              </a:spcBef>
              <a:spcAft>
                <a:spcPts val="1000"/>
              </a:spcAft>
              <a:buClr>
                <a:schemeClr val="dk2"/>
              </a:buClr>
              <a:buSzPct val="45000"/>
              <a:buFont typeface="Helvetica Neue"/>
              <a:buChar char="●"/>
            </a:pPr>
            <a:r>
              <a:rPr lang="pt-BR" sz="2000" b="0" i="0" u="none" strike="noStrike" cap="none" baseline="0" dirty="0">
                <a:solidFill>
                  <a:schemeClr val="dk2"/>
                </a:solidFill>
                <a:latin typeface="Helvetica Neue"/>
                <a:ea typeface="Helvetica Neue"/>
                <a:cs typeface="Helvetica Neue"/>
                <a:sym typeface="Helvetica Neue"/>
              </a:rPr>
              <a:t>Roteadores de borda de alta capacidade têm custo bastante elevado</a:t>
            </a:r>
          </a:p>
          <a:p>
            <a:pPr marL="457200" marR="0" lvl="0" indent="-285750" algn="l" rtl="0">
              <a:lnSpc>
                <a:spcPct val="100000"/>
              </a:lnSpc>
              <a:spcBef>
                <a:spcPts val="0"/>
              </a:spcBef>
              <a:spcAft>
                <a:spcPts val="1000"/>
              </a:spcAft>
              <a:buClr>
                <a:schemeClr val="dk2"/>
              </a:buClr>
              <a:buSzPct val="45000"/>
              <a:buFont typeface="Helvetica Neue"/>
              <a:buChar char="●"/>
            </a:pPr>
            <a:r>
              <a:rPr lang="pt-BR" sz="2000" b="0" i="0" u="none" strike="noStrike" cap="none" baseline="0" dirty="0">
                <a:solidFill>
                  <a:schemeClr val="dk2"/>
                </a:solidFill>
                <a:latin typeface="Helvetica Neue"/>
                <a:ea typeface="Helvetica Neue"/>
                <a:cs typeface="Helvetica Neue"/>
                <a:sym typeface="Helvetica Neue"/>
              </a:rPr>
              <a:t>Um conjunto de </a:t>
            </a:r>
            <a:r>
              <a:rPr lang="pt-BR" sz="2000" b="0" i="1" u="none" strike="noStrike" cap="none" baseline="0" dirty="0">
                <a:solidFill>
                  <a:schemeClr val="dk2"/>
                </a:solidFill>
                <a:latin typeface="Helvetica Neue"/>
                <a:ea typeface="Helvetica Neue"/>
                <a:cs typeface="Helvetica Neue"/>
                <a:sym typeface="Helvetica Neue"/>
              </a:rPr>
              <a:t>switches</a:t>
            </a:r>
            <a:r>
              <a:rPr lang="pt-BR" sz="2000" b="0" i="0" u="none" strike="noStrike" cap="none" baseline="0" dirty="0">
                <a:solidFill>
                  <a:schemeClr val="dk2"/>
                </a:solidFill>
                <a:latin typeface="Helvetica Neue"/>
                <a:ea typeface="Helvetica Neue"/>
                <a:cs typeface="Helvetica Neue"/>
                <a:sym typeface="Helvetica Neue"/>
              </a:rPr>
              <a:t> controlados por uma SDN podem exportar a visão de um roteador único</a:t>
            </a:r>
          </a:p>
          <a:p>
            <a:pPr marL="457200" marR="0" lvl="0" indent="-285750" algn="l" rtl="0">
              <a:lnSpc>
                <a:spcPct val="100000"/>
              </a:lnSpc>
              <a:spcBef>
                <a:spcPts val="0"/>
              </a:spcBef>
              <a:spcAft>
                <a:spcPts val="1000"/>
              </a:spcAft>
              <a:buClr>
                <a:schemeClr val="dk2"/>
              </a:buClr>
              <a:buSzPct val="45000"/>
              <a:buFont typeface="Helvetica Neue"/>
              <a:buChar char="●"/>
            </a:pPr>
            <a:r>
              <a:rPr lang="pt-BR" sz="2000" b="0" i="0" u="none" strike="noStrike" cap="none" baseline="0" dirty="0">
                <a:solidFill>
                  <a:schemeClr val="dk2"/>
                </a:solidFill>
                <a:latin typeface="Helvetica Neue"/>
                <a:ea typeface="Helvetica Neue"/>
                <a:cs typeface="Helvetica Neue"/>
                <a:sym typeface="Helvetica Neue"/>
              </a:rPr>
              <a:t>Um conjunto de rotas podem </a:t>
            </a:r>
            <a:r>
              <a:rPr lang="pt-BR" sz="2000" dirty="0">
                <a:solidFill>
                  <a:schemeClr val="dk2"/>
                </a:solidFill>
                <a:latin typeface="Helvetica Neue"/>
                <a:ea typeface="Helvetica Neue"/>
                <a:cs typeface="Helvetica Neue"/>
                <a:sym typeface="Helvetica Neue"/>
              </a:rPr>
              <a:t>ser transformado em regras de encaminhamento entre switches que sejam agrupados para substituir o roteador</a:t>
            </a:r>
          </a:p>
        </p:txBody>
      </p:sp>
      <p:sp>
        <p:nvSpPr>
          <p:cNvPr id="593" name="Shape 593"/>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42</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Shape 598"/>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Aplicações relacionadas a POP’s</a:t>
            </a:r>
          </a:p>
        </p:txBody>
      </p:sp>
      <p:sp>
        <p:nvSpPr>
          <p:cNvPr id="599" name="Shape 599"/>
          <p:cNvSpPr txBox="1">
            <a:spLocks noGrp="1"/>
          </p:cNvSpPr>
          <p:nvPr>
            <p:ph type="body" idx="1"/>
          </p:nvPr>
        </p:nvSpPr>
        <p:spPr>
          <a:xfrm>
            <a:off x="251520" y="987574"/>
            <a:ext cx="8681193" cy="3447000"/>
          </a:xfrm>
          <a:prstGeom prst="rect">
            <a:avLst/>
          </a:prstGeom>
          <a:noFill/>
          <a:ln>
            <a:noFill/>
          </a:ln>
        </p:spPr>
        <p:txBody>
          <a:bodyPr lIns="91425" tIns="91425" rIns="91425" bIns="91425" anchor="t" anchorCtr="0">
            <a:noAutofit/>
          </a:bodyPr>
          <a:lstStyle/>
          <a:p>
            <a:pPr lvl="0" rtl="0">
              <a:spcBef>
                <a:spcPts val="0"/>
              </a:spcBef>
              <a:spcAft>
                <a:spcPts val="1000"/>
              </a:spcAft>
              <a:buClr>
                <a:schemeClr val="dk2"/>
              </a:buClr>
              <a:buSzPct val="25000"/>
              <a:buFont typeface="Helvetica Neue"/>
              <a:buNone/>
            </a:pPr>
            <a:r>
              <a:rPr lang="pt-BR" sz="2000" dirty="0">
                <a:solidFill>
                  <a:schemeClr val="dk2"/>
                </a:solidFill>
                <a:latin typeface="Helvetica Neue"/>
                <a:ea typeface="Helvetica Neue"/>
                <a:cs typeface="Helvetica Neue"/>
                <a:sym typeface="Helvetica Neue"/>
              </a:rPr>
              <a:t>Para o caso de </a:t>
            </a:r>
            <a:r>
              <a:rPr lang="pt-BR" sz="2000" dirty="0" err="1">
                <a:solidFill>
                  <a:schemeClr val="dk2"/>
                </a:solidFill>
                <a:latin typeface="Helvetica Neue"/>
                <a:ea typeface="Helvetica Neue"/>
                <a:cs typeface="Helvetica Neue"/>
                <a:sym typeface="Helvetica Neue"/>
              </a:rPr>
              <a:t>POP’s</a:t>
            </a:r>
            <a:r>
              <a:rPr lang="pt-BR" sz="2000" dirty="0">
                <a:solidFill>
                  <a:schemeClr val="dk2"/>
                </a:solidFill>
                <a:latin typeface="Helvetica Neue"/>
                <a:ea typeface="Helvetica Neue"/>
                <a:cs typeface="Helvetica Neue"/>
                <a:sym typeface="Helvetica Neue"/>
              </a:rPr>
              <a:t>, o uso de SDN pode:</a:t>
            </a:r>
          </a:p>
          <a:p>
            <a:pPr marL="914400" lvl="1" indent="-228600" rtl="0">
              <a:spcBef>
                <a:spcPts val="0"/>
              </a:spcBef>
              <a:buSzPct val="45000"/>
              <a:buFont typeface="Arial"/>
              <a:buChar char="●"/>
            </a:pPr>
            <a:r>
              <a:rPr lang="pt-BR" sz="2000" dirty="0">
                <a:solidFill>
                  <a:schemeClr val="dk2"/>
                </a:solidFill>
                <a:latin typeface="Helvetica Neue"/>
                <a:ea typeface="Helvetica Neue"/>
                <a:cs typeface="Helvetica Neue"/>
                <a:sym typeface="Helvetica Neue"/>
              </a:rPr>
              <a:t>Simplificar parte do operacional</a:t>
            </a:r>
          </a:p>
          <a:p>
            <a:pPr marL="914400" lvl="1" indent="-228600" rtl="0">
              <a:spcBef>
                <a:spcPts val="0"/>
              </a:spcBef>
              <a:buSzPct val="45000"/>
              <a:buFont typeface="Arial"/>
              <a:buChar char="●"/>
            </a:pPr>
            <a:r>
              <a:rPr lang="pt-BR" sz="2000" dirty="0">
                <a:solidFill>
                  <a:schemeClr val="dk2"/>
                </a:solidFill>
                <a:latin typeface="Helvetica Neue"/>
                <a:ea typeface="Helvetica Neue"/>
                <a:cs typeface="Helvetica Neue"/>
                <a:sym typeface="Helvetica Neue"/>
              </a:rPr>
              <a:t>Diminuir o custo com equipamentos</a:t>
            </a:r>
          </a:p>
          <a:p>
            <a:pPr marL="914400" lvl="1" indent="-228600" rtl="0">
              <a:spcBef>
                <a:spcPts val="0"/>
              </a:spcBef>
              <a:buSzPct val="45000"/>
              <a:buFont typeface="Arial"/>
              <a:buChar char="●"/>
            </a:pPr>
            <a:r>
              <a:rPr lang="pt-BR" sz="2000" dirty="0">
                <a:solidFill>
                  <a:schemeClr val="dk2"/>
                </a:solidFill>
                <a:latin typeface="Helvetica Neue"/>
                <a:ea typeface="Helvetica Neue"/>
                <a:cs typeface="Helvetica Neue"/>
                <a:sym typeface="Helvetica Neue"/>
              </a:rPr>
              <a:t>Permitir a adoção de topologias mais robustas</a:t>
            </a:r>
          </a:p>
          <a:p>
            <a:pPr lvl="1" rtl="0">
              <a:spcBef>
                <a:spcPts val="0"/>
              </a:spcBef>
              <a:buClr>
                <a:srgbClr val="434343"/>
              </a:buClr>
              <a:buFont typeface="Helvetica Neue"/>
              <a:buNone/>
            </a:pPr>
            <a:endParaRPr lang="pt-BR" sz="2000" dirty="0" smtClean="0">
              <a:solidFill>
                <a:schemeClr val="dk2"/>
              </a:solidFill>
              <a:latin typeface="Helvetica Neue"/>
              <a:ea typeface="Helvetica Neue"/>
              <a:cs typeface="Helvetica Neue"/>
              <a:sym typeface="Helvetica Neue"/>
            </a:endParaRPr>
          </a:p>
        </p:txBody>
      </p:sp>
      <p:sp>
        <p:nvSpPr>
          <p:cNvPr id="600" name="Shape 600"/>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43</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Shape 605"/>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Desafios – problemas interessantes</a:t>
            </a:r>
          </a:p>
        </p:txBody>
      </p:sp>
      <p:sp>
        <p:nvSpPr>
          <p:cNvPr id="606" name="Shape 606"/>
          <p:cNvSpPr txBox="1">
            <a:spLocks noGrp="1"/>
          </p:cNvSpPr>
          <p:nvPr>
            <p:ph type="body" idx="1"/>
          </p:nvPr>
        </p:nvSpPr>
        <p:spPr>
          <a:xfrm>
            <a:off x="321333" y="992575"/>
            <a:ext cx="8413362" cy="3447000"/>
          </a:xfrm>
          <a:prstGeom prst="rect">
            <a:avLst/>
          </a:prstGeom>
          <a:noFill/>
          <a:ln>
            <a:noFill/>
          </a:ln>
        </p:spPr>
        <p:txBody>
          <a:bodyPr lIns="91425" tIns="91425" rIns="91425" bIns="91425" anchor="t" anchorCtr="0">
            <a:noAutofit/>
          </a:bodyPr>
          <a:lstStyle/>
          <a:p>
            <a:pPr marR="0" lvl="0" algn="l" rtl="0">
              <a:lnSpc>
                <a:spcPct val="100000"/>
              </a:lnSpc>
              <a:spcBef>
                <a:spcPts val="0"/>
              </a:spcBef>
              <a:spcAft>
                <a:spcPts val="1000"/>
              </a:spcAft>
              <a:buNone/>
            </a:pPr>
            <a:r>
              <a:rPr lang="pt-BR" sz="2000" b="0" i="0" u="none" strike="noStrike" cap="none" baseline="0">
                <a:solidFill>
                  <a:schemeClr val="dk2"/>
                </a:solidFill>
                <a:latin typeface="Helvetica Neue"/>
                <a:ea typeface="Helvetica Neue"/>
                <a:cs typeface="Helvetica Neue"/>
                <a:sym typeface="Helvetica Neue"/>
              </a:rPr>
              <a:t>Existem ainda diversos problemas de pesquisa que estão sendo abordados no contexto de Redes Definidas por Software:</a:t>
            </a:r>
          </a:p>
          <a:p>
            <a:pPr marL="457200" marR="0" lvl="0" indent="-285750" algn="l" rtl="0">
              <a:lnSpc>
                <a:spcPct val="130000"/>
              </a:lnSpc>
              <a:spcBef>
                <a:spcPts val="0"/>
              </a:spcBef>
              <a:spcAft>
                <a:spcPts val="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Visão da rede/abstrações de programação</a:t>
            </a:r>
          </a:p>
          <a:p>
            <a:pPr marL="457200" marR="0" lvl="0" indent="-285750" algn="l" rtl="0">
              <a:lnSpc>
                <a:spcPct val="130000"/>
              </a:lnSpc>
              <a:spcBef>
                <a:spcPts val="0"/>
              </a:spcBef>
              <a:spcAft>
                <a:spcPts val="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Aplicação no contexto de virtualização de serviços e redes</a:t>
            </a:r>
          </a:p>
          <a:p>
            <a:pPr marL="457200" marR="0" lvl="0" indent="-285750" algn="l" rtl="0">
              <a:lnSpc>
                <a:spcPct val="130000"/>
              </a:lnSpc>
              <a:spcBef>
                <a:spcPts val="0"/>
              </a:spcBef>
              <a:spcAft>
                <a:spcPts val="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API para programação dos </a:t>
            </a:r>
            <a:r>
              <a:rPr lang="pt-BR" sz="2000" b="0" i="1" u="none" strike="noStrike" cap="none" baseline="0">
                <a:solidFill>
                  <a:schemeClr val="dk2"/>
                </a:solidFill>
                <a:latin typeface="Helvetica Neue"/>
                <a:ea typeface="Helvetica Neue"/>
                <a:cs typeface="Helvetica Neue"/>
                <a:sym typeface="Helvetica Neue"/>
              </a:rPr>
              <a:t>switches </a:t>
            </a:r>
            <a:r>
              <a:rPr lang="pt-BR" sz="2000" b="0" i="0" u="none" strike="noStrike" cap="none" baseline="0">
                <a:solidFill>
                  <a:schemeClr val="dk2"/>
                </a:solidFill>
                <a:latin typeface="Helvetica Neue"/>
                <a:ea typeface="Helvetica Neue"/>
                <a:cs typeface="Helvetica Neue"/>
                <a:sym typeface="Helvetica Neue"/>
              </a:rPr>
              <a:t>– OpenFlow não é obrigatório!</a:t>
            </a:r>
          </a:p>
          <a:p>
            <a:pPr marL="457200" marR="0" lvl="0" indent="-285750" algn="l" rtl="0">
              <a:lnSpc>
                <a:spcPct val="130000"/>
              </a:lnSpc>
              <a:spcBef>
                <a:spcPts val="0"/>
              </a:spcBef>
              <a:spcAft>
                <a:spcPts val="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Especificação de aplicações</a:t>
            </a:r>
          </a:p>
          <a:p>
            <a:pPr marL="457200" marR="0" lvl="0" indent="-285750" algn="l" rtl="0">
              <a:lnSpc>
                <a:spcPct val="130000"/>
              </a:lnSpc>
              <a:spcBef>
                <a:spcPts val="0"/>
              </a:spcBef>
              <a:spcAft>
                <a:spcPts val="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Depuração – como ter certeza que tudo está funcionando?</a:t>
            </a:r>
          </a:p>
          <a:p>
            <a:pPr marL="457200" marR="0" lvl="0" indent="-285750" algn="l" rtl="0">
              <a:lnSpc>
                <a:spcPct val="130000"/>
              </a:lnSpc>
              <a:spcBef>
                <a:spcPts val="0"/>
              </a:spcBef>
              <a:spcAft>
                <a:spcPts val="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Sistema distribuído para desempenho e tolerância a falhas</a:t>
            </a:r>
          </a:p>
        </p:txBody>
      </p:sp>
      <p:sp>
        <p:nvSpPr>
          <p:cNvPr id="607" name="Shape 607"/>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44</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3" name="Shape 613"/>
          <p:cNvSpPr txBox="1">
            <a:spLocks noGrp="1"/>
          </p:cNvSpPr>
          <p:nvPr>
            <p:ph type="title"/>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Roteiro</a:t>
            </a:r>
          </a:p>
        </p:txBody>
      </p:sp>
      <p:sp>
        <p:nvSpPr>
          <p:cNvPr id="612" name="Shape 612"/>
          <p:cNvSpPr txBox="1">
            <a:spLocks noGrp="1"/>
          </p:cNvSpPr>
          <p:nvPr>
            <p:ph type="body" idx="1"/>
          </p:nvPr>
        </p:nvSpPr>
        <p:spPr>
          <a:prstGeom prst="rect">
            <a:avLst/>
          </a:prstGeom>
          <a:noFill/>
          <a:ln>
            <a:noFill/>
          </a:ln>
        </p:spPr>
        <p:txBody>
          <a:bodyPr lIns="91425" tIns="91425" rIns="91425" bIns="91425" anchor="t" anchorCtr="0">
            <a:noAutofit/>
          </a:bodyPr>
          <a:lstStyle/>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Introdução</a:t>
            </a:r>
          </a:p>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Elementos de uma rede tradicional</a:t>
            </a:r>
          </a:p>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O padrão OpenFlow</a:t>
            </a:r>
          </a:p>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O princípio de Redes Definidas por Software</a:t>
            </a:r>
          </a:p>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Cenários de aplicação</a:t>
            </a:r>
          </a:p>
          <a:p>
            <a:pPr marL="336004" marR="0" lvl="0" indent="-336004" algn="l" rtl="0">
              <a:lnSpc>
                <a:spcPct val="130000"/>
              </a:lnSpc>
              <a:spcBef>
                <a:spcPts val="0"/>
              </a:spcBef>
              <a:spcAft>
                <a:spcPts val="0"/>
              </a:spcAft>
              <a:buClr>
                <a:schemeClr val="dk2"/>
              </a:buClr>
              <a:buSzPct val="75000"/>
              <a:buFont typeface="Helvetica Neue"/>
              <a:buChar char="•"/>
            </a:pPr>
            <a:r>
              <a:rPr lang="pt-BR" sz="1800" b="1" i="0" u="none" strike="noStrike" cap="none" baseline="0">
                <a:solidFill>
                  <a:srgbClr val="333333"/>
                </a:solidFill>
                <a:latin typeface="Helvetica Neue"/>
                <a:ea typeface="Helvetica Neue"/>
                <a:cs typeface="Helvetica Neue"/>
                <a:sym typeface="Helvetica Neue"/>
              </a:rPr>
              <a:t>O controlador SDN</a:t>
            </a:r>
          </a:p>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Exemplos de controladores existentes</a:t>
            </a:r>
          </a:p>
        </p:txBody>
      </p:sp>
      <p:sp>
        <p:nvSpPr>
          <p:cNvPr id="614" name="Shape 614"/>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45</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Shape 619"/>
          <p:cNvSpPr txBox="1">
            <a:spLocks noGrp="1"/>
          </p:cNvSpPr>
          <p:nvPr>
            <p:ph type="title"/>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Formas de organização do controlador e da rede</a:t>
            </a:r>
          </a:p>
        </p:txBody>
      </p:sp>
      <p:sp>
        <p:nvSpPr>
          <p:cNvPr id="620" name="Shape 620"/>
          <p:cNvSpPr txBox="1">
            <a:spLocks noGrp="1"/>
          </p:cNvSpPr>
          <p:nvPr>
            <p:ph type="body" idx="1"/>
          </p:nvPr>
        </p:nvSpPr>
        <p:spPr>
          <a:prstGeom prst="rect">
            <a:avLst/>
          </a:prstGeom>
          <a:noFill/>
          <a:ln>
            <a:noFill/>
          </a:ln>
        </p:spPr>
        <p:txBody>
          <a:bodyPr lIns="91425" tIns="91425" rIns="91425" bIns="91425" anchor="t" anchorCtr="0">
            <a:noAutofit/>
          </a:bodyPr>
          <a:lstStyle/>
          <a:p>
            <a:pPr marL="0" marR="0" lvl="0" indent="0" algn="l" rtl="0">
              <a:lnSpc>
                <a:spcPct val="120000"/>
              </a:lnSpc>
              <a:spcBef>
                <a:spcPts val="0"/>
              </a:spcBef>
              <a:spcAft>
                <a:spcPts val="1000"/>
              </a:spcAft>
              <a:buClr>
                <a:schemeClr val="dk2"/>
              </a:buClr>
              <a:buSzPct val="25000"/>
              <a:buFont typeface="Helvetica Neue"/>
              <a:buNone/>
            </a:pPr>
            <a:r>
              <a:rPr lang="pt-BR" sz="2000" b="0" i="0" u="none" strike="noStrike" cap="none" baseline="0">
                <a:solidFill>
                  <a:schemeClr val="dk2"/>
                </a:solidFill>
                <a:latin typeface="Helvetica Neue"/>
                <a:ea typeface="Helvetica Neue"/>
                <a:cs typeface="Helvetica Neue"/>
                <a:sym typeface="Helvetica Neue"/>
              </a:rPr>
              <a:t>Baseado nos conceitos gerais de OpenFlow e SDN, há diferentes formas de se organizar uma rede:</a:t>
            </a:r>
          </a:p>
          <a:p>
            <a:pPr marL="342900" marR="0" lvl="0" indent="-342900" algn="l" rtl="0">
              <a:lnSpc>
                <a:spcPct val="120000"/>
              </a:lnSpc>
              <a:spcBef>
                <a:spcPts val="0"/>
              </a:spcBef>
              <a:spcAft>
                <a:spcPts val="0"/>
              </a:spcAft>
              <a:buClr>
                <a:schemeClr val="dk2"/>
              </a:buClr>
              <a:buSzPct val="45000"/>
              <a:buFont typeface="Noto Symbol"/>
              <a:buChar char="◆"/>
            </a:pPr>
            <a:r>
              <a:rPr lang="pt-BR" sz="2000" b="0" i="0" u="none" strike="noStrike" cap="none" baseline="0">
                <a:solidFill>
                  <a:schemeClr val="dk2"/>
                </a:solidFill>
                <a:latin typeface="Helvetica Neue"/>
                <a:ea typeface="Helvetica Neue"/>
                <a:cs typeface="Helvetica Neue"/>
                <a:sym typeface="Helvetica Neue"/>
              </a:rPr>
              <a:t>Como o controlador é implementado?</a:t>
            </a:r>
          </a:p>
          <a:p>
            <a:pPr marL="342900" marR="0" lvl="0" indent="-342900" algn="l" rtl="0">
              <a:lnSpc>
                <a:spcPct val="120000"/>
              </a:lnSpc>
              <a:spcBef>
                <a:spcPts val="0"/>
              </a:spcBef>
              <a:spcAft>
                <a:spcPts val="0"/>
              </a:spcAft>
              <a:buClr>
                <a:schemeClr val="dk2"/>
              </a:buClr>
              <a:buSzPct val="45000"/>
              <a:buFont typeface="Noto Symbol"/>
              <a:buChar char="◆"/>
            </a:pPr>
            <a:r>
              <a:rPr lang="pt-BR" sz="2000" b="0" i="0" u="none" strike="noStrike" cap="none" baseline="0">
                <a:solidFill>
                  <a:schemeClr val="dk2"/>
                </a:solidFill>
                <a:latin typeface="Helvetica Neue"/>
                <a:ea typeface="Helvetica Neue"/>
                <a:cs typeface="Helvetica Neue"/>
                <a:sym typeface="Helvetica Neue"/>
              </a:rPr>
              <a:t>Qual a unidade de identificação do tráfego?</a:t>
            </a:r>
          </a:p>
          <a:p>
            <a:pPr marL="342900" marR="0" lvl="0" indent="-342900" algn="l" rtl="0">
              <a:lnSpc>
                <a:spcPct val="120000"/>
              </a:lnSpc>
              <a:spcBef>
                <a:spcPts val="0"/>
              </a:spcBef>
              <a:spcAft>
                <a:spcPts val="0"/>
              </a:spcAft>
              <a:buClr>
                <a:schemeClr val="dk2"/>
              </a:buClr>
              <a:buSzPct val="45000"/>
              <a:buFont typeface="Noto Symbol"/>
              <a:buChar char="◆"/>
            </a:pPr>
            <a:r>
              <a:rPr lang="pt-BR" sz="2000" b="0" i="0" u="none" strike="noStrike" cap="none" baseline="0">
                <a:solidFill>
                  <a:schemeClr val="dk2"/>
                </a:solidFill>
                <a:latin typeface="Helvetica Neue"/>
                <a:ea typeface="Helvetica Neue"/>
                <a:cs typeface="Helvetica Neue"/>
                <a:sym typeface="Helvetica Neue"/>
              </a:rPr>
              <a:t>Quando o controlador toma decisões?</a:t>
            </a:r>
          </a:p>
        </p:txBody>
      </p:sp>
      <p:sp>
        <p:nvSpPr>
          <p:cNvPr id="643" name="Shape 643"/>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46</a:t>
            </a:fld>
            <a:endParaRPr lang="pt-BR" b="0" i="0" u="none" strike="noStrike" cap="none" baseline="0">
              <a:solidFill>
                <a:srgbClr val="000000"/>
              </a:solidFill>
              <a:latin typeface="Arial"/>
              <a:ea typeface="Arial"/>
              <a:cs typeface="Arial"/>
              <a:sym typeface="Arial"/>
            </a:endParaRPr>
          </a:p>
        </p:txBody>
      </p:sp>
      <p:grpSp>
        <p:nvGrpSpPr>
          <p:cNvPr id="621" name="Shape 621"/>
          <p:cNvGrpSpPr/>
          <p:nvPr/>
        </p:nvGrpSpPr>
        <p:grpSpPr>
          <a:xfrm>
            <a:off x="6658507" y="1968454"/>
            <a:ext cx="1769760" cy="1073961"/>
            <a:chOff x="316800" y="1252930"/>
            <a:chExt cx="8795520" cy="3801999"/>
          </a:xfrm>
        </p:grpSpPr>
        <p:cxnSp>
          <p:nvCxnSpPr>
            <p:cNvPr id="622" name="Shape 622"/>
            <p:cNvCxnSpPr/>
            <p:nvPr/>
          </p:nvCxnSpPr>
          <p:spPr>
            <a:xfrm rot="10800000" flipH="1">
              <a:off x="1370879" y="2059776"/>
              <a:ext cx="47519" cy="1034749"/>
            </a:xfrm>
            <a:prstGeom prst="straightConnector1">
              <a:avLst/>
            </a:prstGeom>
            <a:noFill/>
            <a:ln w="19050" cap="flat" cmpd="sng">
              <a:solidFill>
                <a:srgbClr val="290082"/>
              </a:solidFill>
              <a:prstDash val="dot"/>
              <a:round/>
              <a:headEnd type="none" w="med" len="med"/>
              <a:tailEnd type="none" w="med" len="med"/>
            </a:ln>
          </p:spPr>
        </p:cxnSp>
        <p:cxnSp>
          <p:nvCxnSpPr>
            <p:cNvPr id="623" name="Shape 623"/>
            <p:cNvCxnSpPr/>
            <p:nvPr/>
          </p:nvCxnSpPr>
          <p:spPr>
            <a:xfrm rot="10800000" flipH="1">
              <a:off x="4320000" y="1996049"/>
              <a:ext cx="47519" cy="1034749"/>
            </a:xfrm>
            <a:prstGeom prst="straightConnector1">
              <a:avLst/>
            </a:prstGeom>
            <a:noFill/>
            <a:ln w="19050" cap="flat" cmpd="sng">
              <a:solidFill>
                <a:srgbClr val="290082"/>
              </a:solidFill>
              <a:prstDash val="dot"/>
              <a:round/>
              <a:headEnd type="none" w="med" len="med"/>
              <a:tailEnd type="none" w="med" len="med"/>
            </a:ln>
          </p:spPr>
        </p:cxnSp>
        <p:cxnSp>
          <p:nvCxnSpPr>
            <p:cNvPr id="624" name="Shape 624"/>
            <p:cNvCxnSpPr/>
            <p:nvPr/>
          </p:nvCxnSpPr>
          <p:spPr>
            <a:xfrm rot="10800000" flipH="1">
              <a:off x="3041280" y="2235835"/>
              <a:ext cx="46079" cy="2194789"/>
            </a:xfrm>
            <a:prstGeom prst="straightConnector1">
              <a:avLst/>
            </a:prstGeom>
            <a:noFill/>
            <a:ln w="19050" cap="flat" cmpd="sng">
              <a:solidFill>
                <a:srgbClr val="290082"/>
              </a:solidFill>
              <a:prstDash val="dot"/>
              <a:round/>
              <a:headEnd type="none" w="med" len="med"/>
              <a:tailEnd type="none" w="med" len="med"/>
            </a:ln>
          </p:spPr>
        </p:cxnSp>
        <p:cxnSp>
          <p:nvCxnSpPr>
            <p:cNvPr id="625" name="Shape 625"/>
            <p:cNvCxnSpPr/>
            <p:nvPr/>
          </p:nvCxnSpPr>
          <p:spPr>
            <a:xfrm rot="10800000">
              <a:off x="6098401" y="2232595"/>
              <a:ext cx="7200" cy="1437631"/>
            </a:xfrm>
            <a:prstGeom prst="straightConnector1">
              <a:avLst/>
            </a:prstGeom>
            <a:noFill/>
            <a:ln w="19050" cap="flat" cmpd="sng">
              <a:solidFill>
                <a:srgbClr val="290082"/>
              </a:solidFill>
              <a:prstDash val="dot"/>
              <a:round/>
              <a:headEnd type="none" w="med" len="med"/>
              <a:tailEnd type="none" w="med" len="med"/>
            </a:ln>
          </p:spPr>
        </p:cxnSp>
        <p:cxnSp>
          <p:nvCxnSpPr>
            <p:cNvPr id="626" name="Shape 626"/>
            <p:cNvCxnSpPr/>
            <p:nvPr/>
          </p:nvCxnSpPr>
          <p:spPr>
            <a:xfrm rot="10800000" flipH="1">
              <a:off x="7891200" y="2056535"/>
              <a:ext cx="47519" cy="1034749"/>
            </a:xfrm>
            <a:prstGeom prst="straightConnector1">
              <a:avLst/>
            </a:prstGeom>
            <a:noFill/>
            <a:ln w="19050" cap="flat" cmpd="sng">
              <a:solidFill>
                <a:srgbClr val="290082"/>
              </a:solidFill>
              <a:prstDash val="dot"/>
              <a:round/>
              <a:headEnd type="none" w="med" len="med"/>
              <a:tailEnd type="none" w="med" len="med"/>
            </a:ln>
          </p:spPr>
        </p:cxnSp>
        <p:cxnSp>
          <p:nvCxnSpPr>
            <p:cNvPr id="627" name="Shape 627"/>
            <p:cNvCxnSpPr/>
            <p:nvPr/>
          </p:nvCxnSpPr>
          <p:spPr>
            <a:xfrm>
              <a:off x="1589759" y="3656185"/>
              <a:ext cx="912960" cy="999103"/>
            </a:xfrm>
            <a:prstGeom prst="straightConnector1">
              <a:avLst/>
            </a:prstGeom>
            <a:noFill/>
            <a:ln w="19050" cap="flat" cmpd="sng">
              <a:solidFill>
                <a:srgbClr val="0079A5"/>
              </a:solidFill>
              <a:prstDash val="solid"/>
              <a:round/>
              <a:headEnd type="none" w="med" len="med"/>
              <a:tailEnd type="none" w="med" len="med"/>
            </a:ln>
          </p:spPr>
        </p:cxnSp>
        <p:cxnSp>
          <p:nvCxnSpPr>
            <p:cNvPr id="628" name="Shape 628"/>
            <p:cNvCxnSpPr/>
            <p:nvPr/>
          </p:nvCxnSpPr>
          <p:spPr>
            <a:xfrm rot="10800000" flipH="1">
              <a:off x="2086560" y="2809376"/>
              <a:ext cx="1339199" cy="623224"/>
            </a:xfrm>
            <a:prstGeom prst="straightConnector1">
              <a:avLst/>
            </a:prstGeom>
            <a:noFill/>
            <a:ln w="19050" cap="flat" cmpd="sng">
              <a:solidFill>
                <a:srgbClr val="0079A5"/>
              </a:solidFill>
              <a:prstDash val="solid"/>
              <a:round/>
              <a:headEnd type="none" w="med" len="med"/>
              <a:tailEnd type="none" w="med" len="med"/>
            </a:ln>
          </p:spPr>
        </p:cxnSp>
        <p:cxnSp>
          <p:nvCxnSpPr>
            <p:cNvPr id="629" name="Shape 629"/>
            <p:cNvCxnSpPr/>
            <p:nvPr/>
          </p:nvCxnSpPr>
          <p:spPr>
            <a:xfrm rot="10800000" flipH="1">
              <a:off x="4176000" y="4006141"/>
              <a:ext cx="1153439" cy="373718"/>
            </a:xfrm>
            <a:prstGeom prst="straightConnector1">
              <a:avLst/>
            </a:prstGeom>
            <a:noFill/>
            <a:ln w="19050" cap="flat" cmpd="sng">
              <a:solidFill>
                <a:srgbClr val="0079A5"/>
              </a:solidFill>
              <a:prstDash val="solid"/>
              <a:round/>
              <a:headEnd type="none" w="med" len="med"/>
              <a:tailEnd type="none" w="med" len="med"/>
            </a:ln>
          </p:spPr>
        </p:cxnSp>
        <p:cxnSp>
          <p:nvCxnSpPr>
            <p:cNvPr id="630" name="Shape 630"/>
            <p:cNvCxnSpPr/>
            <p:nvPr/>
          </p:nvCxnSpPr>
          <p:spPr>
            <a:xfrm rot="10800000">
              <a:off x="5032801" y="2886062"/>
              <a:ext cx="842400" cy="911615"/>
            </a:xfrm>
            <a:prstGeom prst="straightConnector1">
              <a:avLst/>
            </a:prstGeom>
            <a:noFill/>
            <a:ln w="19050" cap="flat" cmpd="sng">
              <a:solidFill>
                <a:srgbClr val="0079A5"/>
              </a:solidFill>
              <a:prstDash val="solid"/>
              <a:round/>
              <a:headEnd type="none" w="med" len="med"/>
              <a:tailEnd type="none" w="med" len="med"/>
            </a:ln>
          </p:spPr>
        </p:cxnSp>
        <p:cxnSp>
          <p:nvCxnSpPr>
            <p:cNvPr id="631" name="Shape 631"/>
            <p:cNvCxnSpPr/>
            <p:nvPr/>
          </p:nvCxnSpPr>
          <p:spPr>
            <a:xfrm rot="10800000" flipH="1">
              <a:off x="6876000" y="3160413"/>
              <a:ext cx="1556640" cy="850048"/>
            </a:xfrm>
            <a:prstGeom prst="straightConnector1">
              <a:avLst/>
            </a:prstGeom>
            <a:noFill/>
            <a:ln w="19050" cap="flat" cmpd="sng">
              <a:solidFill>
                <a:srgbClr val="0079A5"/>
              </a:solidFill>
              <a:prstDash val="solid"/>
              <a:round/>
              <a:headEnd type="none" w="med" len="med"/>
              <a:tailEnd type="none" w="med" len="med"/>
            </a:ln>
          </p:spPr>
        </p:cxnSp>
        <p:sp>
          <p:nvSpPr>
            <p:cNvPr id="632" name="Shape 632"/>
            <p:cNvSpPr/>
            <p:nvPr/>
          </p:nvSpPr>
          <p:spPr>
            <a:xfrm>
              <a:off x="316800" y="2829897"/>
              <a:ext cx="2165760" cy="829526"/>
            </a:xfrm>
            <a:prstGeom prst="roundRect">
              <a:avLst>
                <a:gd name="adj" fmla="val 15625"/>
              </a:avLst>
            </a:prstGeom>
            <a:solidFill>
              <a:srgbClr val="002D99"/>
            </a:solidFill>
            <a:ln w="19050" cap="flat" cmpd="sng">
              <a:solidFill>
                <a:srgbClr val="84DDFD"/>
              </a:solidFill>
              <a:prstDash val="solid"/>
              <a:round/>
              <a:headEnd type="none" w="med" len="med"/>
              <a:tailEnd type="none" w="med" len="med"/>
            </a:ln>
          </p:spPr>
          <p:txBody>
            <a:bodyPr lIns="0" tIns="0" rIns="36850" bIns="0" anchor="ctr" anchorCtr="0">
              <a:noAutofit/>
            </a:bodyPr>
            <a:lstStyle/>
            <a:p>
              <a:pPr marL="36001" marR="0" lvl="0" indent="-10601" algn="ctr" rtl="0">
                <a:lnSpc>
                  <a:spcPct val="100000"/>
                </a:lnSpc>
                <a:spcBef>
                  <a:spcPts val="0"/>
                </a:spcBef>
                <a:spcAft>
                  <a:spcPts val="0"/>
                </a:spcAft>
                <a:buClr>
                  <a:srgbClr val="000000"/>
                </a:buClr>
                <a:buFont typeface="Arial"/>
                <a:buNone/>
              </a:pPr>
              <a:endParaRPr sz="1400" b="0" i="0" u="none" strike="noStrike" cap="none" baseline="0">
                <a:solidFill>
                  <a:srgbClr val="CDCDCD"/>
                </a:solidFill>
                <a:latin typeface="Arial"/>
                <a:ea typeface="Arial"/>
                <a:cs typeface="Arial"/>
                <a:sym typeface="Arial"/>
              </a:endParaRPr>
            </a:p>
          </p:txBody>
        </p:sp>
        <p:sp>
          <p:nvSpPr>
            <p:cNvPr id="633" name="Shape 633"/>
            <p:cNvSpPr/>
            <p:nvPr/>
          </p:nvSpPr>
          <p:spPr>
            <a:xfrm>
              <a:off x="686879" y="1805950"/>
              <a:ext cx="8098560" cy="483890"/>
            </a:xfrm>
            <a:prstGeom prst="roundRect">
              <a:avLst>
                <a:gd name="adj" fmla="val 26782"/>
              </a:avLst>
            </a:prstGeom>
            <a:solidFill>
              <a:srgbClr val="FF2712"/>
            </a:solidFill>
            <a:ln w="9525" cap="flat" cmpd="sng">
              <a:solidFill>
                <a:schemeClr val="dk1"/>
              </a:solidFill>
              <a:prstDash val="solid"/>
              <a:round/>
              <a:headEnd type="none" w="med" len="med"/>
              <a:tailEnd type="none" w="med" len="med"/>
            </a:ln>
          </p:spPr>
          <p:txBody>
            <a:bodyPr lIns="0" tIns="0" rIns="36850" bIns="0" anchor="ctr" anchorCtr="0">
              <a:noAutofit/>
            </a:bodyPr>
            <a:lstStyle/>
            <a:p>
              <a:pPr marL="36001" marR="0" lvl="0" indent="-10601" algn="ctr" rtl="0">
                <a:lnSpc>
                  <a:spcPct val="100000"/>
                </a:lnSpc>
                <a:spcBef>
                  <a:spcPts val="0"/>
                </a:spcBef>
                <a:spcAft>
                  <a:spcPts val="0"/>
                </a:spcAft>
                <a:buClr>
                  <a:srgbClr val="000000"/>
                </a:buClr>
                <a:buFont typeface="Arial"/>
                <a:buNone/>
              </a:pPr>
              <a:endParaRPr sz="1400" b="0" i="0" u="none" strike="noStrike" cap="none" baseline="0">
                <a:solidFill>
                  <a:srgbClr val="E6E6E6"/>
                </a:solidFill>
                <a:latin typeface="Arial"/>
                <a:ea typeface="Arial"/>
                <a:cs typeface="Arial"/>
                <a:sym typeface="Arial"/>
              </a:endParaRPr>
            </a:p>
          </p:txBody>
        </p:sp>
        <p:sp>
          <p:nvSpPr>
            <p:cNvPr id="634" name="Shape 634"/>
            <p:cNvSpPr/>
            <p:nvPr/>
          </p:nvSpPr>
          <p:spPr>
            <a:xfrm>
              <a:off x="1572479" y="1255091"/>
              <a:ext cx="944640" cy="483890"/>
            </a:xfrm>
            <a:prstGeom prst="roundRect">
              <a:avLst>
                <a:gd name="adj" fmla="val 26782"/>
              </a:avLst>
            </a:prstGeom>
            <a:solidFill>
              <a:srgbClr val="FD9A00"/>
            </a:solidFill>
            <a:ln w="9525" cap="flat" cmpd="sng">
              <a:solidFill>
                <a:schemeClr val="dk1"/>
              </a:solidFill>
              <a:prstDash val="solid"/>
              <a:round/>
              <a:headEnd type="none" w="med" len="med"/>
              <a:tailEnd type="none" w="med" len="med"/>
            </a:ln>
          </p:spPr>
          <p:txBody>
            <a:bodyPr lIns="0" tIns="0" rIns="36850" bIns="0" anchor="ctr" anchorCtr="0">
              <a:noAutofit/>
            </a:bodyPr>
            <a:lstStyle/>
            <a:p>
              <a:pPr marL="36001" marR="0" lvl="0" indent="-10601" algn="ctr" rtl="0">
                <a:lnSpc>
                  <a:spcPct val="100000"/>
                </a:lnSpc>
                <a:spcBef>
                  <a:spcPts val="0"/>
                </a:spcBef>
                <a:spcAft>
                  <a:spcPts val="0"/>
                </a:spcAft>
                <a:buClr>
                  <a:srgbClr val="000000"/>
                </a:buClr>
                <a:buFont typeface="Arial"/>
                <a:buNone/>
              </a:pPr>
              <a:endParaRPr sz="1400" b="0" i="0" u="none" strike="noStrike" cap="none" baseline="0">
                <a:solidFill>
                  <a:srgbClr val="FFFFFF"/>
                </a:solidFill>
                <a:latin typeface="Arial"/>
                <a:ea typeface="Arial"/>
                <a:cs typeface="Arial"/>
                <a:sym typeface="Arial"/>
              </a:endParaRPr>
            </a:p>
          </p:txBody>
        </p:sp>
        <p:sp>
          <p:nvSpPr>
            <p:cNvPr id="635" name="Shape 635"/>
            <p:cNvSpPr/>
            <p:nvPr/>
          </p:nvSpPr>
          <p:spPr>
            <a:xfrm>
              <a:off x="2615040" y="1252930"/>
              <a:ext cx="944640" cy="483890"/>
            </a:xfrm>
            <a:prstGeom prst="roundRect">
              <a:avLst>
                <a:gd name="adj" fmla="val 26782"/>
              </a:avLst>
            </a:prstGeom>
            <a:solidFill>
              <a:srgbClr val="FD9A00"/>
            </a:solidFill>
            <a:ln w="9525" cap="flat" cmpd="sng">
              <a:solidFill>
                <a:schemeClr val="dk1"/>
              </a:solidFill>
              <a:prstDash val="solid"/>
              <a:round/>
              <a:headEnd type="none" w="med" len="med"/>
              <a:tailEnd type="none" w="med" len="med"/>
            </a:ln>
          </p:spPr>
          <p:txBody>
            <a:bodyPr lIns="0" tIns="0" rIns="36850" bIns="0" anchor="ctr" anchorCtr="0">
              <a:noAutofit/>
            </a:bodyPr>
            <a:lstStyle/>
            <a:p>
              <a:pPr marL="36001" marR="0" lvl="0" indent="-10601" algn="ctr" rtl="0">
                <a:lnSpc>
                  <a:spcPct val="100000"/>
                </a:lnSpc>
                <a:spcBef>
                  <a:spcPts val="0"/>
                </a:spcBef>
                <a:spcAft>
                  <a:spcPts val="0"/>
                </a:spcAft>
                <a:buClr>
                  <a:srgbClr val="000000"/>
                </a:buClr>
                <a:buFont typeface="Arial"/>
                <a:buNone/>
              </a:pPr>
              <a:endParaRPr sz="1400" b="0" i="0" u="none" strike="noStrike" cap="none" baseline="0">
                <a:solidFill>
                  <a:srgbClr val="FFFFFF"/>
                </a:solidFill>
                <a:latin typeface="Arial"/>
                <a:ea typeface="Arial"/>
                <a:cs typeface="Arial"/>
                <a:sym typeface="Arial"/>
              </a:endParaRPr>
            </a:p>
          </p:txBody>
        </p:sp>
        <p:sp>
          <p:nvSpPr>
            <p:cNvPr id="636" name="Shape 636"/>
            <p:cNvSpPr/>
            <p:nvPr/>
          </p:nvSpPr>
          <p:spPr>
            <a:xfrm>
              <a:off x="3651839" y="1252930"/>
              <a:ext cx="944640" cy="483890"/>
            </a:xfrm>
            <a:prstGeom prst="roundRect">
              <a:avLst>
                <a:gd name="adj" fmla="val 26782"/>
              </a:avLst>
            </a:prstGeom>
            <a:solidFill>
              <a:srgbClr val="FD9A00"/>
            </a:solidFill>
            <a:ln w="9525" cap="flat" cmpd="sng">
              <a:solidFill>
                <a:schemeClr val="dk1"/>
              </a:solidFill>
              <a:prstDash val="solid"/>
              <a:round/>
              <a:headEnd type="none" w="med" len="med"/>
              <a:tailEnd type="none" w="med" len="med"/>
            </a:ln>
          </p:spPr>
          <p:txBody>
            <a:bodyPr lIns="0" tIns="0" rIns="36850" bIns="0" anchor="ctr" anchorCtr="0">
              <a:noAutofit/>
            </a:bodyPr>
            <a:lstStyle/>
            <a:p>
              <a:pPr marL="36001" marR="0" lvl="0" indent="-10601" algn="ctr" rtl="0">
                <a:lnSpc>
                  <a:spcPct val="100000"/>
                </a:lnSpc>
                <a:spcBef>
                  <a:spcPts val="0"/>
                </a:spcBef>
                <a:spcAft>
                  <a:spcPts val="0"/>
                </a:spcAft>
                <a:buClr>
                  <a:srgbClr val="000000"/>
                </a:buClr>
                <a:buFont typeface="Arial"/>
                <a:buNone/>
              </a:pPr>
              <a:endParaRPr sz="1400" b="0" i="0" u="none" strike="noStrike" cap="none" baseline="0">
                <a:solidFill>
                  <a:srgbClr val="FFFFFF"/>
                </a:solidFill>
                <a:latin typeface="Arial"/>
                <a:ea typeface="Arial"/>
                <a:cs typeface="Arial"/>
                <a:sym typeface="Arial"/>
              </a:endParaRPr>
            </a:p>
          </p:txBody>
        </p:sp>
        <p:sp>
          <p:nvSpPr>
            <p:cNvPr id="637" name="Shape 637"/>
            <p:cNvSpPr/>
            <p:nvPr/>
          </p:nvSpPr>
          <p:spPr>
            <a:xfrm>
              <a:off x="5621760" y="1252930"/>
              <a:ext cx="944640" cy="483890"/>
            </a:xfrm>
            <a:prstGeom prst="roundRect">
              <a:avLst>
                <a:gd name="adj" fmla="val 26782"/>
              </a:avLst>
            </a:prstGeom>
            <a:solidFill>
              <a:srgbClr val="FD9A00"/>
            </a:solidFill>
            <a:ln w="9525" cap="flat" cmpd="sng">
              <a:solidFill>
                <a:schemeClr val="dk1"/>
              </a:solidFill>
              <a:prstDash val="solid"/>
              <a:round/>
              <a:headEnd type="none" w="med" len="med"/>
              <a:tailEnd type="none" w="med" len="med"/>
            </a:ln>
          </p:spPr>
          <p:txBody>
            <a:bodyPr lIns="0" tIns="0" rIns="36850" bIns="0" anchor="ctr" anchorCtr="0">
              <a:noAutofit/>
            </a:bodyPr>
            <a:lstStyle/>
            <a:p>
              <a:pPr marL="36001" marR="0" lvl="0" indent="-10601" algn="ctr" rtl="0">
                <a:lnSpc>
                  <a:spcPct val="100000"/>
                </a:lnSpc>
                <a:spcBef>
                  <a:spcPts val="0"/>
                </a:spcBef>
                <a:spcAft>
                  <a:spcPts val="0"/>
                </a:spcAft>
                <a:buClr>
                  <a:srgbClr val="000000"/>
                </a:buClr>
                <a:buFont typeface="Arial"/>
                <a:buNone/>
              </a:pPr>
              <a:endParaRPr sz="1400" b="0" i="0" u="none" strike="noStrike" cap="none" baseline="0">
                <a:solidFill>
                  <a:srgbClr val="FFFFFF"/>
                </a:solidFill>
                <a:latin typeface="Arial"/>
                <a:ea typeface="Arial"/>
                <a:cs typeface="Arial"/>
                <a:sym typeface="Arial"/>
              </a:endParaRPr>
            </a:p>
          </p:txBody>
        </p:sp>
        <p:sp>
          <p:nvSpPr>
            <p:cNvPr id="638" name="Shape 638"/>
            <p:cNvSpPr/>
            <p:nvPr/>
          </p:nvSpPr>
          <p:spPr>
            <a:xfrm>
              <a:off x="6946560" y="2695963"/>
              <a:ext cx="2165760" cy="829526"/>
            </a:xfrm>
            <a:prstGeom prst="roundRect">
              <a:avLst>
                <a:gd name="adj" fmla="val 15625"/>
              </a:avLst>
            </a:prstGeom>
            <a:solidFill>
              <a:srgbClr val="002D99"/>
            </a:solidFill>
            <a:ln w="19050" cap="flat" cmpd="sng">
              <a:solidFill>
                <a:srgbClr val="84DDFD"/>
              </a:solidFill>
              <a:prstDash val="solid"/>
              <a:round/>
              <a:headEnd type="none" w="med" len="med"/>
              <a:tailEnd type="none" w="med" len="med"/>
            </a:ln>
          </p:spPr>
          <p:txBody>
            <a:bodyPr lIns="0" tIns="0" rIns="36850" bIns="0" anchor="ctr" anchorCtr="0">
              <a:noAutofit/>
            </a:bodyPr>
            <a:lstStyle/>
            <a:p>
              <a:pPr marL="36001" marR="0" lvl="0" indent="-10601" algn="ctr" rtl="0">
                <a:lnSpc>
                  <a:spcPct val="100000"/>
                </a:lnSpc>
                <a:spcBef>
                  <a:spcPts val="0"/>
                </a:spcBef>
                <a:spcAft>
                  <a:spcPts val="0"/>
                </a:spcAft>
                <a:buClr>
                  <a:srgbClr val="000000"/>
                </a:buClr>
                <a:buFont typeface="Arial"/>
                <a:buNone/>
              </a:pPr>
              <a:endParaRPr sz="1400" b="0" i="0" u="none" strike="noStrike" cap="none" baseline="0">
                <a:solidFill>
                  <a:srgbClr val="CDCDCD"/>
                </a:solidFill>
                <a:latin typeface="Arial"/>
                <a:ea typeface="Arial"/>
                <a:cs typeface="Arial"/>
                <a:sym typeface="Arial"/>
              </a:endParaRPr>
            </a:p>
          </p:txBody>
        </p:sp>
        <p:sp>
          <p:nvSpPr>
            <p:cNvPr id="639" name="Shape 639"/>
            <p:cNvSpPr/>
            <p:nvPr/>
          </p:nvSpPr>
          <p:spPr>
            <a:xfrm>
              <a:off x="3202559" y="2574991"/>
              <a:ext cx="2165760" cy="829526"/>
            </a:xfrm>
            <a:prstGeom prst="roundRect">
              <a:avLst>
                <a:gd name="adj" fmla="val 15625"/>
              </a:avLst>
            </a:prstGeom>
            <a:solidFill>
              <a:srgbClr val="002D99"/>
            </a:solidFill>
            <a:ln w="19050" cap="flat" cmpd="sng">
              <a:solidFill>
                <a:srgbClr val="84DDFD"/>
              </a:solidFill>
              <a:prstDash val="solid"/>
              <a:round/>
              <a:headEnd type="none" w="med" len="med"/>
              <a:tailEnd type="none" w="med" len="med"/>
            </a:ln>
          </p:spPr>
          <p:txBody>
            <a:bodyPr lIns="0" tIns="0" rIns="36850" bIns="0" anchor="ctr" anchorCtr="0">
              <a:noAutofit/>
            </a:bodyPr>
            <a:lstStyle/>
            <a:p>
              <a:pPr marL="36001" marR="0" lvl="0" indent="-10601" algn="ctr" rtl="0">
                <a:lnSpc>
                  <a:spcPct val="100000"/>
                </a:lnSpc>
                <a:spcBef>
                  <a:spcPts val="0"/>
                </a:spcBef>
                <a:spcAft>
                  <a:spcPts val="0"/>
                </a:spcAft>
                <a:buClr>
                  <a:srgbClr val="000000"/>
                </a:buClr>
                <a:buFont typeface="Arial"/>
                <a:buNone/>
              </a:pPr>
              <a:endParaRPr sz="1400" b="0" i="0" u="none" strike="noStrike" cap="none" baseline="0">
                <a:solidFill>
                  <a:srgbClr val="CDCDCD"/>
                </a:solidFill>
                <a:latin typeface="Arial"/>
                <a:ea typeface="Arial"/>
                <a:cs typeface="Arial"/>
                <a:sym typeface="Arial"/>
              </a:endParaRPr>
            </a:p>
          </p:txBody>
        </p:sp>
        <p:sp>
          <p:nvSpPr>
            <p:cNvPr id="640" name="Shape 640"/>
            <p:cNvSpPr/>
            <p:nvPr/>
          </p:nvSpPr>
          <p:spPr>
            <a:xfrm>
              <a:off x="4999680" y="3637821"/>
              <a:ext cx="2165760" cy="829526"/>
            </a:xfrm>
            <a:prstGeom prst="roundRect">
              <a:avLst>
                <a:gd name="adj" fmla="val 15625"/>
              </a:avLst>
            </a:prstGeom>
            <a:solidFill>
              <a:srgbClr val="002D99"/>
            </a:solidFill>
            <a:ln w="19050" cap="flat" cmpd="sng">
              <a:solidFill>
                <a:srgbClr val="84DDFD"/>
              </a:solidFill>
              <a:prstDash val="solid"/>
              <a:round/>
              <a:headEnd type="none" w="med" len="med"/>
              <a:tailEnd type="none" w="med" len="med"/>
            </a:ln>
          </p:spPr>
          <p:txBody>
            <a:bodyPr lIns="0" tIns="0" rIns="36850" bIns="0" anchor="ctr" anchorCtr="0">
              <a:noAutofit/>
            </a:bodyPr>
            <a:lstStyle/>
            <a:p>
              <a:pPr marL="36001" marR="0" lvl="0" indent="-10601" algn="ctr" rtl="0">
                <a:lnSpc>
                  <a:spcPct val="100000"/>
                </a:lnSpc>
                <a:spcBef>
                  <a:spcPts val="0"/>
                </a:spcBef>
                <a:spcAft>
                  <a:spcPts val="0"/>
                </a:spcAft>
                <a:buClr>
                  <a:srgbClr val="000000"/>
                </a:buClr>
                <a:buFont typeface="Arial"/>
                <a:buNone/>
              </a:pPr>
              <a:endParaRPr sz="1400" b="0" i="0" u="none" strike="noStrike" cap="none" baseline="0">
                <a:solidFill>
                  <a:srgbClr val="CDCDCD"/>
                </a:solidFill>
                <a:latin typeface="Arial"/>
                <a:ea typeface="Arial"/>
                <a:cs typeface="Arial"/>
                <a:sym typeface="Arial"/>
              </a:endParaRPr>
            </a:p>
          </p:txBody>
        </p:sp>
        <p:sp>
          <p:nvSpPr>
            <p:cNvPr id="641" name="Shape 641"/>
            <p:cNvSpPr/>
            <p:nvPr/>
          </p:nvSpPr>
          <p:spPr>
            <a:xfrm>
              <a:off x="2384640" y="4225403"/>
              <a:ext cx="2165760" cy="829526"/>
            </a:xfrm>
            <a:prstGeom prst="roundRect">
              <a:avLst>
                <a:gd name="adj" fmla="val 15625"/>
              </a:avLst>
            </a:prstGeom>
            <a:solidFill>
              <a:srgbClr val="002D99"/>
            </a:solidFill>
            <a:ln w="19050" cap="flat" cmpd="sng">
              <a:solidFill>
                <a:srgbClr val="84DDFD"/>
              </a:solidFill>
              <a:prstDash val="solid"/>
              <a:round/>
              <a:headEnd type="none" w="med" len="med"/>
              <a:tailEnd type="none" w="med" len="med"/>
            </a:ln>
          </p:spPr>
          <p:txBody>
            <a:bodyPr lIns="0" tIns="0" rIns="36850" bIns="0" anchor="ctr" anchorCtr="0">
              <a:noAutofit/>
            </a:bodyPr>
            <a:lstStyle/>
            <a:p>
              <a:pPr marL="36001" marR="0" lvl="0" indent="-10601" algn="ctr" rtl="0">
                <a:lnSpc>
                  <a:spcPct val="100000"/>
                </a:lnSpc>
                <a:spcBef>
                  <a:spcPts val="0"/>
                </a:spcBef>
                <a:spcAft>
                  <a:spcPts val="0"/>
                </a:spcAft>
                <a:buClr>
                  <a:srgbClr val="000000"/>
                </a:buClr>
                <a:buFont typeface="Arial"/>
                <a:buNone/>
              </a:pPr>
              <a:endParaRPr sz="1400" b="0" i="0" u="none" strike="noStrike" cap="none" baseline="0">
                <a:solidFill>
                  <a:srgbClr val="CDCDCD"/>
                </a:solidFill>
                <a:latin typeface="Arial"/>
                <a:ea typeface="Arial"/>
                <a:cs typeface="Arial"/>
                <a:sym typeface="Arial"/>
              </a:endParaRPr>
            </a:p>
          </p:txBody>
        </p:sp>
      </p:grpSp>
      <p:pic>
        <p:nvPicPr>
          <p:cNvPr id="642" name="Shape 642"/>
          <p:cNvPicPr preferRelativeResize="0"/>
          <p:nvPr/>
        </p:nvPicPr>
        <p:blipFill rotWithShape="1">
          <a:blip r:embed="rId3">
            <a:alphaModFix/>
          </a:blip>
          <a:srcRect/>
          <a:stretch/>
        </p:blipFill>
        <p:spPr>
          <a:xfrm>
            <a:off x="6239367" y="3338403"/>
            <a:ext cx="2288330" cy="85352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Shape 648"/>
          <p:cNvSpPr txBox="1">
            <a:spLocks noGrp="1"/>
          </p:cNvSpPr>
          <p:nvPr>
            <p:ph type="title"/>
          </p:nvPr>
        </p:nvSpPr>
        <p:spPr>
          <a:xfrm>
            <a:off x="914400" y="58316"/>
            <a:ext cx="7772400" cy="85725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dirty="0">
                <a:solidFill>
                  <a:schemeClr val="lt1"/>
                </a:solidFill>
                <a:latin typeface="Arial"/>
                <a:ea typeface="Arial"/>
                <a:cs typeface="Arial"/>
                <a:sym typeface="Arial"/>
              </a:rPr>
              <a:t>Controle Centralizado x Distribuído</a:t>
            </a:r>
          </a:p>
        </p:txBody>
      </p:sp>
      <p:sp>
        <p:nvSpPr>
          <p:cNvPr id="653" name="Shape 653"/>
          <p:cNvSpPr txBox="1">
            <a:spLocks noGrp="1"/>
          </p:cNvSpPr>
          <p:nvPr>
            <p:ph type="sldNum" sz="quarter"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47</a:t>
            </a:fld>
            <a:endParaRPr lang="pt-BR" b="0" i="0" u="none" strike="noStrike" cap="none" baseline="0">
              <a:solidFill>
                <a:srgbClr val="000000"/>
              </a:solidFill>
              <a:latin typeface="Arial"/>
              <a:ea typeface="Arial"/>
              <a:cs typeface="Arial"/>
              <a:sym typeface="Arial"/>
            </a:endParaRPr>
          </a:p>
        </p:txBody>
      </p:sp>
      <p:sp>
        <p:nvSpPr>
          <p:cNvPr id="649" name="Shape 649"/>
          <p:cNvSpPr txBox="1"/>
          <p:nvPr/>
        </p:nvSpPr>
        <p:spPr>
          <a:xfrm>
            <a:off x="457200" y="972584"/>
            <a:ext cx="4064700" cy="35249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pt-BR" sz="2000" b="1" i="0" u="none" strike="noStrike" cap="none" baseline="0">
                <a:solidFill>
                  <a:srgbClr val="000000"/>
                </a:solidFill>
                <a:latin typeface="Arial"/>
                <a:ea typeface="Arial"/>
                <a:cs typeface="Arial"/>
                <a:sym typeface="Arial"/>
              </a:rPr>
              <a:t>Controle centralizado</a:t>
            </a:r>
          </a:p>
        </p:txBody>
      </p:sp>
      <p:sp>
        <p:nvSpPr>
          <p:cNvPr id="650" name="Shape 650"/>
          <p:cNvSpPr txBox="1"/>
          <p:nvPr/>
        </p:nvSpPr>
        <p:spPr>
          <a:xfrm>
            <a:off x="4707700" y="974020"/>
            <a:ext cx="4064700" cy="35894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pt-BR" sz="2000" b="1" i="0" u="none" strike="noStrike" cap="none" baseline="0">
                <a:solidFill>
                  <a:srgbClr val="000000"/>
                </a:solidFill>
                <a:latin typeface="Arial"/>
                <a:ea typeface="Arial"/>
                <a:cs typeface="Arial"/>
                <a:sym typeface="Arial"/>
              </a:rPr>
              <a:t>Controle distribuído</a:t>
            </a:r>
          </a:p>
        </p:txBody>
      </p:sp>
      <p:pic>
        <p:nvPicPr>
          <p:cNvPr id="651" name="Shape 651"/>
          <p:cNvPicPr preferRelativeResize="0"/>
          <p:nvPr/>
        </p:nvPicPr>
        <p:blipFill rotWithShape="1">
          <a:blip r:embed="rId3">
            <a:alphaModFix/>
          </a:blip>
          <a:srcRect/>
          <a:stretch/>
        </p:blipFill>
        <p:spPr>
          <a:xfrm>
            <a:off x="533402" y="1647322"/>
            <a:ext cx="2820153" cy="2960137"/>
          </a:xfrm>
          <a:prstGeom prst="rect">
            <a:avLst/>
          </a:prstGeom>
          <a:noFill/>
          <a:ln>
            <a:noFill/>
          </a:ln>
        </p:spPr>
      </p:pic>
      <p:pic>
        <p:nvPicPr>
          <p:cNvPr id="652" name="Shape 652"/>
          <p:cNvPicPr preferRelativeResize="0"/>
          <p:nvPr/>
        </p:nvPicPr>
        <p:blipFill rotWithShape="1">
          <a:blip r:embed="rId4">
            <a:alphaModFix/>
          </a:blip>
          <a:srcRect/>
          <a:stretch/>
        </p:blipFill>
        <p:spPr>
          <a:xfrm>
            <a:off x="4945237" y="1648758"/>
            <a:ext cx="3304200" cy="30762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Shape 658"/>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800" b="1" i="0" u="none" strike="noStrike" cap="none" baseline="0">
                <a:solidFill>
                  <a:schemeClr val="lt1"/>
                </a:solidFill>
                <a:latin typeface="Arial"/>
                <a:ea typeface="Arial"/>
                <a:cs typeface="Arial"/>
                <a:sym typeface="Arial"/>
              </a:rPr>
              <a:t>Qual a unidade de identificação do tráfego?</a:t>
            </a:r>
          </a:p>
        </p:txBody>
      </p:sp>
      <p:sp>
        <p:nvSpPr>
          <p:cNvPr id="659" name="Shape 659"/>
          <p:cNvSpPr txBox="1">
            <a:spLocks noGrp="1"/>
          </p:cNvSpPr>
          <p:nvPr>
            <p:ph type="body" idx="1"/>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1000"/>
              </a:spcAft>
              <a:buClr>
                <a:schemeClr val="dk2"/>
              </a:buClr>
              <a:buSzPct val="25000"/>
              <a:buFont typeface="Helvetica Neue"/>
              <a:buNone/>
            </a:pPr>
            <a:r>
              <a:rPr lang="pt-BR" sz="2000" b="1" i="0" u="none" strike="noStrike" cap="none" baseline="0">
                <a:solidFill>
                  <a:schemeClr val="dk2"/>
                </a:solidFill>
                <a:latin typeface="Helvetica Neue"/>
                <a:ea typeface="Helvetica Neue"/>
                <a:cs typeface="Helvetica Neue"/>
                <a:sym typeface="Helvetica Neue"/>
              </a:rPr>
              <a:t>Baseado em Fluxos</a:t>
            </a:r>
            <a:r>
              <a:rPr lang="pt-BR" sz="2000" b="0" i="0" u="none" strike="noStrike" cap="none" baseline="0">
                <a:solidFill>
                  <a:schemeClr val="dk2"/>
                </a:solidFill>
                <a:latin typeface="Helvetica Neue"/>
                <a:ea typeface="Helvetica Neue"/>
                <a:cs typeface="Helvetica Neue"/>
                <a:sym typeface="Helvetica Neue"/>
              </a:rPr>
              <a:t>:</a:t>
            </a:r>
          </a:p>
          <a:p>
            <a:pPr marL="457200" marR="0" lvl="0" indent="-323850" algn="l" rtl="0">
              <a:lnSpc>
                <a:spcPct val="100000"/>
              </a:lnSpc>
              <a:spcBef>
                <a:spcPts val="0"/>
              </a:spcBef>
              <a:spcAft>
                <a:spcPts val="1000"/>
              </a:spcAft>
              <a:buClr>
                <a:schemeClr val="dk2"/>
              </a:buClr>
              <a:buSzPct val="50000"/>
              <a:buFont typeface="Arial"/>
              <a:buChar char="●"/>
            </a:pPr>
            <a:r>
              <a:rPr lang="pt-BR" sz="1800" b="0" i="0" u="none" strike="noStrike" cap="none" baseline="0">
                <a:solidFill>
                  <a:schemeClr val="dk2"/>
                </a:solidFill>
                <a:latin typeface="Helvetica Neue"/>
                <a:ea typeface="Helvetica Neue"/>
                <a:cs typeface="Helvetica Neue"/>
                <a:sym typeface="Helvetica Neue"/>
              </a:rPr>
              <a:t>Todo fluxo é individualmente identificado pelo controlador</a:t>
            </a:r>
          </a:p>
          <a:p>
            <a:pPr marL="457200" marR="0" lvl="0" indent="-323850" algn="l" rtl="0">
              <a:lnSpc>
                <a:spcPct val="100000"/>
              </a:lnSpc>
              <a:spcBef>
                <a:spcPts val="0"/>
              </a:spcBef>
              <a:spcAft>
                <a:spcPts val="1000"/>
              </a:spcAft>
              <a:buClr>
                <a:schemeClr val="dk2"/>
              </a:buClr>
              <a:buSzPct val="50000"/>
              <a:buFont typeface="Arial"/>
              <a:buChar char="●"/>
            </a:pPr>
            <a:r>
              <a:rPr lang="pt-BR" sz="1800" b="0" i="0" u="none" strike="noStrike" cap="none" baseline="0">
                <a:solidFill>
                  <a:schemeClr val="dk2"/>
                </a:solidFill>
                <a:latin typeface="Helvetica Neue"/>
                <a:ea typeface="Helvetica Neue"/>
                <a:cs typeface="Helvetica Neue"/>
                <a:sym typeface="Helvetica Neue"/>
              </a:rPr>
              <a:t>Padrões na tabela são sempre definidos com  casamento (“</a:t>
            </a:r>
            <a:r>
              <a:rPr lang="pt-BR" sz="1800" b="0" i="1" u="none" strike="noStrike" cap="none" baseline="0">
                <a:solidFill>
                  <a:schemeClr val="dk2"/>
                </a:solidFill>
                <a:latin typeface="Helvetica Neue"/>
                <a:ea typeface="Helvetica Neue"/>
                <a:cs typeface="Helvetica Neue"/>
                <a:sym typeface="Helvetica Neue"/>
              </a:rPr>
              <a:t>match</a:t>
            </a:r>
            <a:r>
              <a:rPr lang="pt-BR" sz="1800" b="0" i="0" u="none" strike="noStrike" cap="none" baseline="0">
                <a:solidFill>
                  <a:schemeClr val="dk2"/>
                </a:solidFill>
                <a:latin typeface="Helvetica Neue"/>
                <a:ea typeface="Helvetica Neue"/>
                <a:cs typeface="Helvetica Neue"/>
                <a:sym typeface="Helvetica Neue"/>
              </a:rPr>
              <a:t>”)</a:t>
            </a:r>
          </a:p>
          <a:p>
            <a:pPr marL="457200" marR="0" lvl="0" indent="-323850" algn="l" rtl="0">
              <a:lnSpc>
                <a:spcPct val="100000"/>
              </a:lnSpc>
              <a:spcBef>
                <a:spcPts val="0"/>
              </a:spcBef>
              <a:spcAft>
                <a:spcPts val="1000"/>
              </a:spcAft>
              <a:buClr>
                <a:schemeClr val="dk2"/>
              </a:buClr>
              <a:buSzPct val="50000"/>
              <a:buFont typeface="Arial"/>
              <a:buChar char="●"/>
            </a:pPr>
            <a:r>
              <a:rPr lang="pt-BR" sz="1800" b="0" i="0" u="none" strike="noStrike" cap="none" baseline="0">
                <a:solidFill>
                  <a:schemeClr val="dk2"/>
                </a:solidFill>
                <a:latin typeface="Helvetica Neue"/>
                <a:ea typeface="Helvetica Neue"/>
                <a:cs typeface="Helvetica Neue"/>
                <a:sym typeface="Helvetica Neue"/>
              </a:rPr>
              <a:t>Tabela de fluxos contém uma entrada</a:t>
            </a:r>
            <a:r>
              <a:rPr lang="pt-BR" sz="1800" b="0" i="1" u="none" strike="noStrike" cap="none" baseline="0">
                <a:solidFill>
                  <a:schemeClr val="dk2"/>
                </a:solidFill>
                <a:latin typeface="Helvetica Neue"/>
                <a:ea typeface="Helvetica Neue"/>
                <a:cs typeface="Helvetica Neue"/>
                <a:sym typeface="Helvetica Neue"/>
              </a:rPr>
              <a:t> (flow entry) </a:t>
            </a:r>
            <a:r>
              <a:rPr lang="pt-BR" sz="1800" b="0" i="0" u="none" strike="noStrike" cap="none" baseline="0">
                <a:solidFill>
                  <a:schemeClr val="dk2"/>
                </a:solidFill>
                <a:latin typeface="Helvetica Neue"/>
                <a:ea typeface="Helvetica Neue"/>
                <a:cs typeface="Helvetica Neue"/>
                <a:sym typeface="Helvetica Neue"/>
              </a:rPr>
              <a:t>por fluxo</a:t>
            </a:r>
          </a:p>
          <a:p>
            <a:pPr marL="457200" marR="0" lvl="0" indent="-323850" algn="l" rtl="0">
              <a:lnSpc>
                <a:spcPct val="100000"/>
              </a:lnSpc>
              <a:spcBef>
                <a:spcPts val="0"/>
              </a:spcBef>
              <a:spcAft>
                <a:spcPts val="1000"/>
              </a:spcAft>
              <a:buClr>
                <a:schemeClr val="dk2"/>
              </a:buClr>
              <a:buSzPct val="50000"/>
              <a:buFont typeface="Arial"/>
              <a:buChar char="●"/>
            </a:pPr>
            <a:r>
              <a:rPr lang="pt-BR" sz="1800" b="0" i="0" u="none" strike="noStrike" cap="none" baseline="0">
                <a:solidFill>
                  <a:schemeClr val="dk2"/>
                </a:solidFill>
                <a:latin typeface="Helvetica Neue"/>
                <a:ea typeface="Helvetica Neue"/>
                <a:cs typeface="Helvetica Neue"/>
                <a:sym typeface="Helvetica Neue"/>
              </a:rPr>
              <a:t>Bom para controle de granularidade fina (ex: rede de um campus)</a:t>
            </a:r>
          </a:p>
          <a:p>
            <a:pPr marL="0" marR="0" lvl="0" indent="0" algn="l" rtl="0">
              <a:lnSpc>
                <a:spcPct val="100000"/>
              </a:lnSpc>
              <a:spcBef>
                <a:spcPts val="0"/>
              </a:spcBef>
              <a:spcAft>
                <a:spcPts val="0"/>
              </a:spcAft>
              <a:buClr>
                <a:schemeClr val="dk2"/>
              </a:buClr>
              <a:buFont typeface="Helvetica Neue"/>
              <a:buNone/>
            </a:pPr>
            <a:endParaRPr sz="1800" b="0" i="0" u="none" strike="noStrike" cap="none" baseline="0">
              <a:solidFill>
                <a:schemeClr val="dk2"/>
              </a:solidFill>
              <a:latin typeface="Helvetica Neue"/>
              <a:ea typeface="Helvetica Neue"/>
              <a:cs typeface="Helvetica Neue"/>
              <a:sym typeface="Helvetica Neue"/>
            </a:endParaRPr>
          </a:p>
        </p:txBody>
      </p:sp>
      <p:sp>
        <p:nvSpPr>
          <p:cNvPr id="660" name="Shape 660"/>
          <p:cNvSpPr txBox="1">
            <a:spLocks noGrp="1"/>
          </p:cNvSpPr>
          <p:nvPr>
            <p:ph type="body" idx="2"/>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1000"/>
              </a:spcAft>
              <a:buClr>
                <a:schemeClr val="dk2"/>
              </a:buClr>
              <a:buSzPct val="25000"/>
              <a:buFont typeface="Helvetica Neue"/>
              <a:buNone/>
            </a:pPr>
            <a:r>
              <a:rPr lang="pt-BR" sz="2000" b="1" i="0" u="none" strike="noStrike" cap="none" baseline="0">
                <a:solidFill>
                  <a:schemeClr val="dk2"/>
                </a:solidFill>
                <a:latin typeface="Helvetica Neue"/>
                <a:ea typeface="Helvetica Neue"/>
                <a:cs typeface="Helvetica Neue"/>
                <a:sym typeface="Helvetica Neue"/>
              </a:rPr>
              <a:t>Por Agregação</a:t>
            </a:r>
            <a:r>
              <a:rPr lang="pt-BR" sz="2000" b="0" i="0" u="none" strike="noStrike" cap="none" baseline="0">
                <a:solidFill>
                  <a:schemeClr val="dk2"/>
                </a:solidFill>
                <a:latin typeface="Helvetica Neue"/>
                <a:ea typeface="Helvetica Neue"/>
                <a:cs typeface="Helvetica Neue"/>
                <a:sym typeface="Helvetica Neue"/>
              </a:rPr>
              <a:t>:</a:t>
            </a:r>
          </a:p>
          <a:p>
            <a:pPr marL="457200" marR="0" lvl="0" indent="-323850" algn="l" rtl="0">
              <a:lnSpc>
                <a:spcPct val="100000"/>
              </a:lnSpc>
              <a:spcBef>
                <a:spcPts val="0"/>
              </a:spcBef>
              <a:spcAft>
                <a:spcPts val="1000"/>
              </a:spcAft>
              <a:buClr>
                <a:schemeClr val="dk2"/>
              </a:buClr>
              <a:buSzPct val="50000"/>
              <a:buFont typeface="Arial"/>
              <a:buChar char="●"/>
            </a:pPr>
            <a:r>
              <a:rPr lang="pt-BR" sz="1800" b="0" i="0" u="none" strike="noStrike" cap="none" baseline="0">
                <a:solidFill>
                  <a:schemeClr val="dk2"/>
                </a:solidFill>
                <a:latin typeface="Helvetica Neue"/>
                <a:ea typeface="Helvetica Neue"/>
                <a:cs typeface="Helvetica Neue"/>
                <a:sym typeface="Helvetica Neue"/>
              </a:rPr>
              <a:t>Uma entrada na tabela engloba um grupo de fluxos</a:t>
            </a:r>
          </a:p>
          <a:p>
            <a:pPr marL="457200" marR="0" lvl="0" indent="-323850" algn="l" rtl="0">
              <a:lnSpc>
                <a:spcPct val="100000"/>
              </a:lnSpc>
              <a:spcBef>
                <a:spcPts val="0"/>
              </a:spcBef>
              <a:spcAft>
                <a:spcPts val="1000"/>
              </a:spcAft>
              <a:buClr>
                <a:schemeClr val="dk2"/>
              </a:buClr>
              <a:buSzPct val="50000"/>
              <a:buFont typeface="Arial"/>
              <a:buChar char="●"/>
            </a:pPr>
            <a:r>
              <a:rPr lang="pt-BR" sz="1800" b="0" i="0" u="none" strike="noStrike" cap="none" baseline="0">
                <a:solidFill>
                  <a:schemeClr val="dk2"/>
                </a:solidFill>
                <a:latin typeface="Helvetica Neue"/>
                <a:ea typeface="Helvetica Neue"/>
                <a:cs typeface="Helvetica Neue"/>
                <a:sym typeface="Helvetica Neue"/>
              </a:rPr>
              <a:t>Padrões na tabela definidos usando curingas</a:t>
            </a:r>
          </a:p>
          <a:p>
            <a:pPr marL="457200" marR="0" lvl="0" indent="-323850" algn="l" rtl="0">
              <a:lnSpc>
                <a:spcPct val="100000"/>
              </a:lnSpc>
              <a:spcBef>
                <a:spcPts val="0"/>
              </a:spcBef>
              <a:spcAft>
                <a:spcPts val="1000"/>
              </a:spcAft>
              <a:buClr>
                <a:schemeClr val="dk2"/>
              </a:buClr>
              <a:buSzPct val="50000"/>
              <a:buFont typeface="Arial"/>
              <a:buChar char="●"/>
            </a:pPr>
            <a:r>
              <a:rPr lang="pt-BR" sz="1800" b="0" i="0" u="none" strike="noStrike" cap="none" baseline="0">
                <a:solidFill>
                  <a:schemeClr val="dk2"/>
                </a:solidFill>
                <a:latin typeface="Helvetica Neue"/>
                <a:ea typeface="Helvetica Neue"/>
                <a:cs typeface="Helvetica Neue"/>
                <a:sym typeface="Helvetica Neue"/>
              </a:rPr>
              <a:t>Tabela de Fluxos contém uma entrada por categoria de fluxos</a:t>
            </a:r>
          </a:p>
          <a:p>
            <a:pPr marL="457200" marR="0" lvl="0" indent="-323850" algn="l" rtl="0">
              <a:lnSpc>
                <a:spcPct val="100000"/>
              </a:lnSpc>
              <a:spcBef>
                <a:spcPts val="0"/>
              </a:spcBef>
              <a:spcAft>
                <a:spcPts val="1000"/>
              </a:spcAft>
              <a:buClr>
                <a:schemeClr val="dk2"/>
              </a:buClr>
              <a:buSzPct val="50000"/>
              <a:buFont typeface="Arial"/>
              <a:buChar char="●"/>
            </a:pPr>
            <a:r>
              <a:rPr lang="pt-BR" sz="1800" b="0" i="0" u="none" strike="noStrike" cap="none" baseline="0">
                <a:solidFill>
                  <a:schemeClr val="dk2"/>
                </a:solidFill>
                <a:latin typeface="Helvetica Neue"/>
                <a:ea typeface="Helvetica Neue"/>
                <a:cs typeface="Helvetica Neue"/>
                <a:sym typeface="Helvetica Neue"/>
              </a:rPr>
              <a:t>Bom para grandes número de fluxos (ex: </a:t>
            </a:r>
            <a:r>
              <a:rPr lang="pt-BR" sz="1800" b="0" i="1" u="none" strike="noStrike" cap="none" baseline="0">
                <a:solidFill>
                  <a:schemeClr val="dk2"/>
                </a:solidFill>
                <a:latin typeface="Helvetica Neue"/>
                <a:ea typeface="Helvetica Neue"/>
                <a:cs typeface="Helvetica Neue"/>
                <a:sym typeface="Helvetica Neue"/>
              </a:rPr>
              <a:t>backbone</a:t>
            </a:r>
            <a:r>
              <a:rPr lang="pt-BR" sz="1800" b="0" i="0" u="none" strike="noStrike" cap="none" baseline="0">
                <a:solidFill>
                  <a:schemeClr val="dk2"/>
                </a:solidFill>
                <a:latin typeface="Helvetica Neue"/>
                <a:ea typeface="Helvetica Neue"/>
                <a:cs typeface="Helvetica Neue"/>
                <a:sym typeface="Helvetica Neue"/>
              </a:rPr>
              <a:t>)</a:t>
            </a:r>
          </a:p>
          <a:p>
            <a:pPr marL="0" marR="0" lvl="0" indent="0" algn="l" rtl="0">
              <a:lnSpc>
                <a:spcPct val="100000"/>
              </a:lnSpc>
              <a:spcBef>
                <a:spcPts val="0"/>
              </a:spcBef>
              <a:spcAft>
                <a:spcPts val="0"/>
              </a:spcAft>
              <a:buClr>
                <a:schemeClr val="dk2"/>
              </a:buClr>
              <a:buFont typeface="Helvetica Neue"/>
              <a:buNone/>
            </a:pPr>
            <a:endParaRPr sz="1800" b="0" i="0" u="none" strike="noStrike" cap="none" baseline="0">
              <a:solidFill>
                <a:schemeClr val="dk2"/>
              </a:solidFill>
              <a:latin typeface="Helvetica Neue"/>
              <a:ea typeface="Helvetica Neue"/>
              <a:cs typeface="Helvetica Neue"/>
              <a:sym typeface="Helvetica Neue"/>
            </a:endParaRPr>
          </a:p>
        </p:txBody>
      </p:sp>
      <p:sp>
        <p:nvSpPr>
          <p:cNvPr id="661" name="Shape 661"/>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48</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Shape 666"/>
          <p:cNvSpPr txBox="1">
            <a:spLocks noGrp="1"/>
          </p:cNvSpPr>
          <p:nvPr>
            <p:ph type="title"/>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Quando o controlador toma decisões?</a:t>
            </a:r>
          </a:p>
        </p:txBody>
      </p:sp>
      <p:sp>
        <p:nvSpPr>
          <p:cNvPr id="667" name="Shape 667"/>
          <p:cNvSpPr txBox="1">
            <a:spLocks noGrp="1"/>
          </p:cNvSpPr>
          <p:nvPr>
            <p:ph type="body" idx="1"/>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Helvetica Neue"/>
              <a:buNone/>
            </a:pPr>
            <a:r>
              <a:rPr lang="pt-BR" sz="2000" b="0" i="0" u="none" strike="noStrike" cap="none" baseline="0" dirty="0">
                <a:solidFill>
                  <a:schemeClr val="dk2"/>
                </a:solidFill>
                <a:latin typeface="Helvetica Neue"/>
                <a:ea typeface="Helvetica Neue"/>
                <a:cs typeface="Helvetica Neue"/>
                <a:sym typeface="Helvetica Neue"/>
              </a:rPr>
              <a:t>Como mencionado anteriormente, é o controlador que determina o que fazer com cada fluxo/grupo – ele cria as regras da tabela</a:t>
            </a:r>
          </a:p>
          <a:p>
            <a:pPr marL="0" marR="0" lvl="0" indent="0" algn="l" rtl="0">
              <a:lnSpc>
                <a:spcPct val="100000"/>
              </a:lnSpc>
              <a:spcBef>
                <a:spcPts val="0"/>
              </a:spcBef>
              <a:spcAft>
                <a:spcPts val="0"/>
              </a:spcAft>
              <a:buClr>
                <a:schemeClr val="dk2"/>
              </a:buClr>
              <a:buFont typeface="Helvetica Neue"/>
              <a:buNone/>
            </a:pPr>
            <a:endParaRPr sz="2000" b="0" i="0" u="none" strike="noStrike" cap="none" baseline="0" dirty="0">
              <a:solidFill>
                <a:schemeClr val="dk2"/>
              </a:solidFill>
              <a:latin typeface="Helvetica Neue"/>
              <a:ea typeface="Helvetica Neue"/>
              <a:cs typeface="Helvetica Neue"/>
              <a:sym typeface="Helvetica Neue"/>
            </a:endParaRPr>
          </a:p>
          <a:p>
            <a:pPr marL="342900" marR="0" lvl="0" indent="-342900" algn="l" rtl="0">
              <a:lnSpc>
                <a:spcPct val="130000"/>
              </a:lnSpc>
              <a:spcBef>
                <a:spcPts val="0"/>
              </a:spcBef>
              <a:spcAft>
                <a:spcPts val="0"/>
              </a:spcAft>
              <a:buClr>
                <a:schemeClr val="dk2"/>
              </a:buClr>
              <a:buSzPct val="45000"/>
              <a:buFont typeface="Noto Symbol"/>
              <a:buChar char="◆"/>
            </a:pPr>
            <a:r>
              <a:rPr lang="pt-BR" sz="2000" b="0" i="0" u="none" strike="noStrike" cap="none" baseline="0" dirty="0">
                <a:solidFill>
                  <a:schemeClr val="dk2"/>
                </a:solidFill>
                <a:latin typeface="Helvetica Neue"/>
                <a:ea typeface="Helvetica Neue"/>
                <a:cs typeface="Helvetica Neue"/>
                <a:sym typeface="Helvetica Neue"/>
              </a:rPr>
              <a:t>Mas quando essas regras são efetivamente criadas?</a:t>
            </a:r>
          </a:p>
          <a:p>
            <a:pPr marL="0" marR="0" lvl="1" indent="0" algn="l" rtl="0">
              <a:lnSpc>
                <a:spcPct val="130000"/>
              </a:lnSpc>
              <a:spcBef>
                <a:spcPts val="0"/>
              </a:spcBef>
              <a:spcAft>
                <a:spcPts val="0"/>
              </a:spcAft>
              <a:buClr>
                <a:srgbClr val="434343"/>
              </a:buClr>
              <a:buSzPct val="25000"/>
              <a:buFont typeface="Helvetica Neue"/>
              <a:buNone/>
            </a:pPr>
            <a:r>
              <a:rPr lang="pt-BR" sz="1800" b="0" i="0" u="none" strike="noStrike" cap="none" baseline="0" dirty="0">
                <a:solidFill>
                  <a:srgbClr val="434343"/>
                </a:solidFill>
                <a:latin typeface="Helvetica Neue"/>
                <a:ea typeface="Helvetica Neue"/>
                <a:cs typeface="Helvetica Neue"/>
                <a:sym typeface="Helvetica Neue"/>
              </a:rPr>
              <a:t>	- Quando um fluxo é identificado (controle reativo)</a:t>
            </a:r>
          </a:p>
          <a:p>
            <a:pPr marL="0" marR="0" lvl="1" indent="0" algn="l" rtl="0">
              <a:lnSpc>
                <a:spcPct val="130000"/>
              </a:lnSpc>
              <a:spcBef>
                <a:spcPts val="0"/>
              </a:spcBef>
              <a:spcAft>
                <a:spcPts val="0"/>
              </a:spcAft>
              <a:buClr>
                <a:srgbClr val="434343"/>
              </a:buClr>
              <a:buSzPct val="25000"/>
              <a:buFont typeface="Helvetica Neue"/>
              <a:buNone/>
            </a:pPr>
            <a:r>
              <a:rPr lang="pt-BR" sz="1800" b="0" i="0" u="none" strike="noStrike" cap="none" baseline="0" dirty="0">
                <a:solidFill>
                  <a:srgbClr val="434343"/>
                </a:solidFill>
                <a:latin typeface="Helvetica Neue"/>
                <a:ea typeface="Helvetica Neue"/>
                <a:cs typeface="Helvetica Neue"/>
                <a:sym typeface="Helvetica Neue"/>
              </a:rPr>
              <a:t>	- Previamente, quando o controlador identifica uma </a:t>
            </a:r>
            <a:r>
              <a:rPr lang="pt-BR" sz="1800" b="0" i="0" u="none" strike="noStrike" cap="none" baseline="0" dirty="0" smtClean="0">
                <a:solidFill>
                  <a:srgbClr val="434343"/>
                </a:solidFill>
                <a:latin typeface="Helvetica Neue"/>
                <a:ea typeface="Helvetica Neue"/>
                <a:cs typeface="Helvetica Neue"/>
                <a:sym typeface="Helvetica Neue"/>
              </a:rPr>
              <a:t>necessidade</a:t>
            </a:r>
            <a:r>
              <a:rPr lang="pt-BR" sz="1800" b="0" i="0" u="none" strike="noStrike" cap="none" dirty="0" smtClean="0">
                <a:solidFill>
                  <a:srgbClr val="434343"/>
                </a:solidFill>
                <a:latin typeface="Helvetica Neue"/>
                <a:ea typeface="Helvetica Neue"/>
                <a:cs typeface="Helvetica Neue"/>
                <a:sym typeface="Helvetica Neue"/>
              </a:rPr>
              <a:t> 	  </a:t>
            </a:r>
            <a:r>
              <a:rPr lang="pt-BR" sz="1800" b="0" i="0" u="none" strike="noStrike" cap="none" baseline="0" dirty="0" smtClean="0">
                <a:solidFill>
                  <a:srgbClr val="434343"/>
                </a:solidFill>
                <a:latin typeface="Helvetica Neue"/>
                <a:ea typeface="Helvetica Neue"/>
                <a:cs typeface="Helvetica Neue"/>
                <a:sym typeface="Helvetica Neue"/>
              </a:rPr>
              <a:t>futura (controle </a:t>
            </a:r>
            <a:r>
              <a:rPr lang="pt-BR" sz="1800" b="0" i="0" u="none" strike="noStrike" cap="none" baseline="0" dirty="0">
                <a:solidFill>
                  <a:srgbClr val="434343"/>
                </a:solidFill>
                <a:latin typeface="Helvetica Neue"/>
                <a:ea typeface="Helvetica Neue"/>
                <a:cs typeface="Helvetica Neue"/>
                <a:sym typeface="Helvetica Neue"/>
              </a:rPr>
              <a:t>proativo)</a:t>
            </a:r>
          </a:p>
          <a:p>
            <a:pPr marL="0" marR="0" lvl="1" indent="0" algn="l" rtl="0">
              <a:lnSpc>
                <a:spcPct val="130000"/>
              </a:lnSpc>
              <a:spcBef>
                <a:spcPts val="0"/>
              </a:spcBef>
              <a:spcAft>
                <a:spcPts val="0"/>
              </a:spcAft>
              <a:buClr>
                <a:srgbClr val="434343"/>
              </a:buClr>
              <a:buSzPct val="25000"/>
              <a:buFont typeface="Helvetica Neue"/>
              <a:buNone/>
            </a:pPr>
            <a:r>
              <a:rPr lang="pt-BR" sz="1800" b="0" i="0" u="none" strike="noStrike" cap="none" baseline="0" dirty="0">
                <a:solidFill>
                  <a:srgbClr val="434343"/>
                </a:solidFill>
                <a:latin typeface="Helvetica Neue"/>
                <a:ea typeface="Helvetica Neue"/>
                <a:cs typeface="Helvetica Neue"/>
                <a:sym typeface="Helvetica Neue"/>
              </a:rPr>
              <a:t>	- Em momentos diferentes, dependendo do caso (híbrido)</a:t>
            </a:r>
          </a:p>
        </p:txBody>
      </p:sp>
      <p:sp>
        <p:nvSpPr>
          <p:cNvPr id="668" name="Shape 668"/>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49</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grpSp>
        <p:nvGrpSpPr>
          <p:cNvPr id="103" name="Shape 103"/>
          <p:cNvGrpSpPr/>
          <p:nvPr/>
        </p:nvGrpSpPr>
        <p:grpSpPr>
          <a:xfrm>
            <a:off x="598159" y="821619"/>
            <a:ext cx="6919146" cy="1689517"/>
            <a:chOff x="5619437" y="1376330"/>
            <a:chExt cx="6743438" cy="2240155"/>
          </a:xfrm>
        </p:grpSpPr>
        <p:sp>
          <p:nvSpPr>
            <p:cNvPr id="104" name="Shape 104"/>
            <p:cNvSpPr/>
            <p:nvPr/>
          </p:nvSpPr>
          <p:spPr>
            <a:xfrm>
              <a:off x="5619437" y="1376330"/>
              <a:ext cx="6743438" cy="2240155"/>
            </a:xfrm>
            <a:prstGeom prst="rect">
              <a:avLst/>
            </a:prstGeom>
            <a:solidFill>
              <a:schemeClr val="lt1"/>
            </a:solidFill>
            <a:ln w="952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400" b="0" i="0" u="none" strike="noStrike" cap="none" baseline="0">
                <a:solidFill>
                  <a:schemeClr val="lt1"/>
                </a:solidFill>
                <a:latin typeface="Arial"/>
                <a:ea typeface="Arial"/>
                <a:cs typeface="Arial"/>
                <a:sym typeface="Arial"/>
              </a:endParaRPr>
            </a:p>
          </p:txBody>
        </p:sp>
        <p:grpSp>
          <p:nvGrpSpPr>
            <p:cNvPr id="105" name="Shape 105"/>
            <p:cNvGrpSpPr/>
            <p:nvPr/>
          </p:nvGrpSpPr>
          <p:grpSpPr>
            <a:xfrm>
              <a:off x="5721496" y="1474069"/>
              <a:ext cx="6596417" cy="2052518"/>
              <a:chOff x="5721496" y="1474069"/>
              <a:chExt cx="6596417" cy="2052518"/>
            </a:xfrm>
          </p:grpSpPr>
          <p:pic>
            <p:nvPicPr>
              <p:cNvPr id="106" name="Shape 106"/>
              <p:cNvPicPr preferRelativeResize="0"/>
              <p:nvPr/>
            </p:nvPicPr>
            <p:blipFill rotWithShape="1">
              <a:blip r:embed="rId3">
                <a:alphaModFix/>
              </a:blip>
              <a:srcRect/>
              <a:stretch/>
            </p:blipFill>
            <p:spPr>
              <a:xfrm>
                <a:off x="5721496" y="1474069"/>
                <a:ext cx="3175737" cy="1414549"/>
              </a:xfrm>
              <a:prstGeom prst="rect">
                <a:avLst/>
              </a:prstGeom>
              <a:noFill/>
              <a:ln>
                <a:noFill/>
              </a:ln>
            </p:spPr>
          </p:pic>
          <p:pic>
            <p:nvPicPr>
              <p:cNvPr id="107" name="Shape 107"/>
              <p:cNvPicPr preferRelativeResize="0"/>
              <p:nvPr/>
            </p:nvPicPr>
            <p:blipFill rotWithShape="1">
              <a:blip r:embed="rId4">
                <a:alphaModFix/>
              </a:blip>
              <a:srcRect/>
              <a:stretch/>
            </p:blipFill>
            <p:spPr>
              <a:xfrm>
                <a:off x="6112721" y="2485223"/>
                <a:ext cx="790957" cy="252343"/>
              </a:xfrm>
              <a:prstGeom prst="rect">
                <a:avLst/>
              </a:prstGeom>
              <a:noFill/>
              <a:ln>
                <a:noFill/>
              </a:ln>
            </p:spPr>
          </p:pic>
          <p:pic>
            <p:nvPicPr>
              <p:cNvPr id="108" name="Shape 108"/>
              <p:cNvPicPr preferRelativeResize="0"/>
              <p:nvPr/>
            </p:nvPicPr>
            <p:blipFill rotWithShape="1">
              <a:blip r:embed="rId5">
                <a:alphaModFix/>
              </a:blip>
              <a:srcRect/>
              <a:stretch/>
            </p:blipFill>
            <p:spPr>
              <a:xfrm>
                <a:off x="8897234" y="1474069"/>
                <a:ext cx="3420679" cy="2052518"/>
              </a:xfrm>
              <a:prstGeom prst="rect">
                <a:avLst/>
              </a:prstGeom>
              <a:noFill/>
              <a:ln>
                <a:noFill/>
              </a:ln>
            </p:spPr>
          </p:pic>
        </p:grpSp>
      </p:grpSp>
      <p:grpSp>
        <p:nvGrpSpPr>
          <p:cNvPr id="109" name="Shape 109"/>
          <p:cNvGrpSpPr/>
          <p:nvPr/>
        </p:nvGrpSpPr>
        <p:grpSpPr>
          <a:xfrm>
            <a:off x="2200652" y="2817969"/>
            <a:ext cx="6211107" cy="2030737"/>
            <a:chOff x="2808902" y="3948710"/>
            <a:chExt cx="6211107" cy="2707651"/>
          </a:xfrm>
        </p:grpSpPr>
        <p:sp>
          <p:nvSpPr>
            <p:cNvPr id="110" name="Shape 110"/>
            <p:cNvSpPr/>
            <p:nvPr/>
          </p:nvSpPr>
          <p:spPr>
            <a:xfrm>
              <a:off x="2808902" y="3948710"/>
              <a:ext cx="6211107" cy="2707651"/>
            </a:xfrm>
            <a:prstGeom prst="roundRect">
              <a:avLst>
                <a:gd name="adj" fmla="val 6396"/>
              </a:avLst>
            </a:prstGeom>
            <a:solidFill>
              <a:srgbClr val="FFFFFF"/>
            </a:solidFill>
            <a:ln w="952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endParaRPr>
            </a:p>
          </p:txBody>
        </p:sp>
        <p:grpSp>
          <p:nvGrpSpPr>
            <p:cNvPr id="111" name="Shape 111"/>
            <p:cNvGrpSpPr/>
            <p:nvPr/>
          </p:nvGrpSpPr>
          <p:grpSpPr>
            <a:xfrm>
              <a:off x="2890341" y="3948710"/>
              <a:ext cx="6041558" cy="2618919"/>
              <a:chOff x="2890341" y="3948710"/>
              <a:chExt cx="6041558" cy="2618919"/>
            </a:xfrm>
          </p:grpSpPr>
          <p:pic>
            <p:nvPicPr>
              <p:cNvPr id="112" name="Shape 112"/>
              <p:cNvPicPr preferRelativeResize="0"/>
              <p:nvPr/>
            </p:nvPicPr>
            <p:blipFill rotWithShape="1">
              <a:blip r:embed="rId6">
                <a:alphaModFix/>
              </a:blip>
              <a:srcRect/>
              <a:stretch/>
            </p:blipFill>
            <p:spPr>
              <a:xfrm>
                <a:off x="2890341" y="3948710"/>
                <a:ext cx="6010635" cy="2618919"/>
              </a:xfrm>
              <a:prstGeom prst="rect">
                <a:avLst/>
              </a:prstGeom>
              <a:noFill/>
              <a:ln>
                <a:noFill/>
              </a:ln>
            </p:spPr>
          </p:pic>
          <p:pic>
            <p:nvPicPr>
              <p:cNvPr id="113" name="Shape 113"/>
              <p:cNvPicPr preferRelativeResize="0"/>
              <p:nvPr/>
            </p:nvPicPr>
            <p:blipFill rotWithShape="1">
              <a:blip r:embed="rId7">
                <a:alphaModFix/>
              </a:blip>
              <a:srcRect/>
              <a:stretch/>
            </p:blipFill>
            <p:spPr>
              <a:xfrm>
                <a:off x="7629164" y="4743060"/>
                <a:ext cx="1302734" cy="936341"/>
              </a:xfrm>
              <a:prstGeom prst="rect">
                <a:avLst/>
              </a:prstGeom>
              <a:noFill/>
              <a:ln>
                <a:noFill/>
              </a:ln>
            </p:spPr>
          </p:pic>
          <p:sp>
            <p:nvSpPr>
              <p:cNvPr id="114" name="Shape 114"/>
              <p:cNvSpPr/>
              <p:nvPr/>
            </p:nvSpPr>
            <p:spPr>
              <a:xfrm>
                <a:off x="7629164" y="5679401"/>
                <a:ext cx="1302734" cy="888228"/>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endParaRPr>
              </a:p>
            </p:txBody>
          </p:sp>
        </p:grpSp>
      </p:grpSp>
      <p:grpSp>
        <p:nvGrpSpPr>
          <p:cNvPr id="115" name="Shape 115"/>
          <p:cNvGrpSpPr/>
          <p:nvPr/>
        </p:nvGrpSpPr>
        <p:grpSpPr>
          <a:xfrm>
            <a:off x="812716" y="2777281"/>
            <a:ext cx="852180" cy="501317"/>
            <a:chOff x="0" y="0"/>
            <a:chExt cx="1585907" cy="736811"/>
          </a:xfrm>
        </p:grpSpPr>
        <p:sp>
          <p:nvSpPr>
            <p:cNvPr id="116" name="Shape 116"/>
            <p:cNvSpPr/>
            <p:nvPr/>
          </p:nvSpPr>
          <p:spPr>
            <a:xfrm>
              <a:off x="77967" y="78146"/>
              <a:ext cx="1426577" cy="580523"/>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pt-BR" sz="1900" b="1" i="0" u="none" strike="noStrike" cap="none" baseline="0">
                  <a:solidFill>
                    <a:srgbClr val="000000"/>
                  </a:solidFill>
                  <a:latin typeface="Arial"/>
                  <a:ea typeface="Arial"/>
                  <a:cs typeface="Arial"/>
                  <a:sym typeface="Arial"/>
                </a:rPr>
                <a:t>2015</a:t>
              </a:r>
            </a:p>
          </p:txBody>
        </p:sp>
        <p:sp>
          <p:nvSpPr>
            <p:cNvPr id="117" name="Shape 117"/>
            <p:cNvSpPr/>
            <p:nvPr/>
          </p:nvSpPr>
          <p:spPr>
            <a:xfrm>
              <a:off x="0" y="0"/>
              <a:ext cx="1585907" cy="736811"/>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w="25400" cap="flat" cmpd="sng">
              <a:solidFill>
                <a:srgbClr val="85888D"/>
              </a:solidFill>
              <a:prstDash val="solid"/>
              <a:miter/>
              <a:headEnd type="none" w="med" len="med"/>
              <a:tailEnd type="none" w="med" len="med"/>
            </a:ln>
          </p:spPr>
          <p:txBody>
            <a:bodyPr lIns="50800" tIns="50800" rIns="50800" bIns="508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p:tgtEl>
                                          <p:spTgt spid="103"/>
                                        </p:tgtEl>
                                        <p:attrNameLst>
                                          <p:attrName>ppt_w</p:attrName>
                                        </p:attrNameLst>
                                      </p:cBhvr>
                                      <p:tavLst>
                                        <p:tav tm="0">
                                          <p:val>
                                            <p:strVal val="0"/>
                                          </p:val>
                                        </p:tav>
                                        <p:tav tm="100000">
                                          <p:val>
                                            <p:strVal val="#ppt_w"/>
                                          </p:val>
                                        </p:tav>
                                      </p:tavLst>
                                    </p:anim>
                                    <p:anim calcmode="lin" valueType="num">
                                      <p:cBhvr additive="base">
                                        <p:cTn id="8" dur="500"/>
                                        <p:tgtEl>
                                          <p:spTgt spid="103"/>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09"/>
                                        </p:tgtEl>
                                        <p:attrNameLst>
                                          <p:attrName>style.visibility</p:attrName>
                                        </p:attrNameLst>
                                      </p:cBhvr>
                                      <p:to>
                                        <p:strVal val="visible"/>
                                      </p:to>
                                    </p:set>
                                    <p:anim calcmode="lin" valueType="num">
                                      <p:cBhvr additive="base">
                                        <p:cTn id="12" dur="500"/>
                                        <p:tgtEl>
                                          <p:spTgt spid="109"/>
                                        </p:tgtEl>
                                        <p:attrNameLst>
                                          <p:attrName>ppt_w</p:attrName>
                                        </p:attrNameLst>
                                      </p:cBhvr>
                                      <p:tavLst>
                                        <p:tav tm="0">
                                          <p:val>
                                            <p:strVal val="0"/>
                                          </p:val>
                                        </p:tav>
                                        <p:tav tm="100000">
                                          <p:val>
                                            <p:strVal val="#ppt_w"/>
                                          </p:val>
                                        </p:tav>
                                      </p:tavLst>
                                    </p:anim>
                                    <p:anim calcmode="lin" valueType="num">
                                      <p:cBhvr additive="base">
                                        <p:cTn id="13" dur="500"/>
                                        <p:tgtEl>
                                          <p:spTgt spid="109"/>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115"/>
                                        </p:tgtEl>
                                        <p:attrNameLst>
                                          <p:attrName>style.visibility</p:attrName>
                                        </p:attrNameLst>
                                      </p:cBhvr>
                                      <p:to>
                                        <p:strVal val="visible"/>
                                      </p:to>
                                    </p:set>
                                    <p:anim calcmode="lin" valueType="num">
                                      <p:cBhvr additive="base">
                                        <p:cTn id="17" dur="750"/>
                                        <p:tgtEl>
                                          <p:spTgt spid="115"/>
                                        </p:tgtEl>
                                        <p:attrNameLst>
                                          <p:attrName>ppt_w</p:attrName>
                                        </p:attrNameLst>
                                      </p:cBhvr>
                                      <p:tavLst>
                                        <p:tav tm="0">
                                          <p:val>
                                            <p:strVal val="0"/>
                                          </p:val>
                                        </p:tav>
                                        <p:tav tm="100000">
                                          <p:val>
                                            <p:strVal val="#ppt_w"/>
                                          </p:val>
                                        </p:tav>
                                      </p:tavLst>
                                    </p:anim>
                                    <p:anim calcmode="lin" valueType="num">
                                      <p:cBhvr additive="base">
                                        <p:cTn id="18" dur="750"/>
                                        <p:tgtEl>
                                          <p:spTgt spid="11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Shape 673"/>
          <p:cNvSpPr txBox="1">
            <a:spLocks noGrp="1"/>
          </p:cNvSpPr>
          <p:nvPr>
            <p:ph type="title"/>
          </p:nvPr>
        </p:nvSpPr>
        <p:spPr>
          <a:xfrm>
            <a:off x="111968" y="-20538"/>
            <a:ext cx="7772400" cy="85725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800" b="1" i="0" u="none" strike="noStrike" cap="none" baseline="0" dirty="0">
                <a:solidFill>
                  <a:schemeClr val="lt1"/>
                </a:solidFill>
                <a:latin typeface="Arial"/>
                <a:ea typeface="Arial"/>
                <a:cs typeface="Arial"/>
                <a:sym typeface="Arial"/>
              </a:rPr>
              <a:t>Reativo x Proativo x Híbrido</a:t>
            </a:r>
          </a:p>
        </p:txBody>
      </p:sp>
      <p:sp>
        <p:nvSpPr>
          <p:cNvPr id="675" name="Shape 675"/>
          <p:cNvSpPr txBox="1">
            <a:spLocks noGrp="1"/>
          </p:cNvSpPr>
          <p:nvPr>
            <p:ph type="sldNum" sz="quarter"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50</a:t>
            </a:fld>
            <a:endParaRPr lang="pt-BR" b="0" i="0" u="none" strike="noStrike" cap="none" baseline="0">
              <a:solidFill>
                <a:srgbClr val="000000"/>
              </a:solidFill>
              <a:latin typeface="Arial"/>
              <a:ea typeface="Arial"/>
              <a:cs typeface="Arial"/>
              <a:sym typeface="Arial"/>
            </a:endParaRPr>
          </a:p>
        </p:txBody>
      </p:sp>
      <p:pic>
        <p:nvPicPr>
          <p:cNvPr id="674" name="Shape 674"/>
          <p:cNvPicPr preferRelativeResize="0"/>
          <p:nvPr/>
        </p:nvPicPr>
        <p:blipFill rotWithShape="1">
          <a:blip r:embed="rId3">
            <a:alphaModFix/>
          </a:blip>
          <a:srcRect/>
          <a:stretch/>
        </p:blipFill>
        <p:spPr>
          <a:xfrm>
            <a:off x="1504125" y="1126107"/>
            <a:ext cx="5802600" cy="35241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111968" y="-20538"/>
            <a:ext cx="7772400" cy="85725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800" b="1" i="0" u="none" strike="noStrike" cap="none" baseline="0" dirty="0">
                <a:solidFill>
                  <a:schemeClr val="lt1"/>
                </a:solidFill>
                <a:latin typeface="Arial"/>
                <a:ea typeface="Arial"/>
                <a:cs typeface="Arial"/>
                <a:sym typeface="Arial"/>
              </a:rPr>
              <a:t>Reativo x Proativo x Híbrido</a:t>
            </a:r>
          </a:p>
        </p:txBody>
      </p:sp>
      <p:sp>
        <p:nvSpPr>
          <p:cNvPr id="683" name="Shape 683"/>
          <p:cNvSpPr txBox="1">
            <a:spLocks noGrp="1"/>
          </p:cNvSpPr>
          <p:nvPr>
            <p:ph type="sldNum" sz="quarter"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51</a:t>
            </a:fld>
            <a:endParaRPr lang="pt-BR" b="0" i="0" u="none" strike="noStrike" cap="none" baseline="0">
              <a:solidFill>
                <a:srgbClr val="000000"/>
              </a:solidFill>
              <a:latin typeface="Arial"/>
              <a:ea typeface="Arial"/>
              <a:cs typeface="Arial"/>
              <a:sym typeface="Arial"/>
            </a:endParaRPr>
          </a:p>
        </p:txBody>
      </p:sp>
      <p:sp>
        <p:nvSpPr>
          <p:cNvPr id="681" name="Shape 681"/>
          <p:cNvSpPr txBox="1"/>
          <p:nvPr/>
        </p:nvSpPr>
        <p:spPr>
          <a:xfrm>
            <a:off x="457200" y="1354707"/>
            <a:ext cx="8296500" cy="3067873"/>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2600" b="0" i="0" u="none" strike="noStrike" cap="none" baseline="0">
              <a:solidFill>
                <a:srgbClr val="000000"/>
              </a:solidFill>
              <a:latin typeface="Arial"/>
              <a:ea typeface="Arial"/>
              <a:cs typeface="Arial"/>
              <a:sym typeface="Arial"/>
            </a:endParaRPr>
          </a:p>
        </p:txBody>
      </p:sp>
      <p:pic>
        <p:nvPicPr>
          <p:cNvPr id="682" name="Shape 682"/>
          <p:cNvPicPr preferRelativeResize="0"/>
          <p:nvPr/>
        </p:nvPicPr>
        <p:blipFill rotWithShape="1">
          <a:blip r:embed="rId3">
            <a:alphaModFix/>
          </a:blip>
          <a:srcRect/>
          <a:stretch/>
        </p:blipFill>
        <p:spPr>
          <a:xfrm>
            <a:off x="1504126" y="1126107"/>
            <a:ext cx="5802600" cy="35241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800" b="1" i="0" u="none" strike="noStrike" cap="none" baseline="0">
                <a:solidFill>
                  <a:schemeClr val="lt1"/>
                </a:solidFill>
                <a:latin typeface="Arial"/>
                <a:ea typeface="Arial"/>
                <a:cs typeface="Arial"/>
                <a:sym typeface="Arial"/>
              </a:rPr>
              <a:t>Reativo x Proativo x Híbrido</a:t>
            </a:r>
          </a:p>
        </p:txBody>
      </p:sp>
      <p:sp>
        <p:nvSpPr>
          <p:cNvPr id="689" name="Shape 689"/>
          <p:cNvSpPr txBox="1">
            <a:spLocks noGrp="1"/>
          </p:cNvSpPr>
          <p:nvPr>
            <p:ph type="body" idx="1"/>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1000"/>
              </a:spcAft>
              <a:buClr>
                <a:schemeClr val="dk2"/>
              </a:buClr>
              <a:buSzPct val="25000"/>
              <a:buFont typeface="Helvetica Neue"/>
              <a:buNone/>
            </a:pPr>
            <a:r>
              <a:rPr lang="pt-BR" sz="2000" b="1" i="0" u="none" strike="noStrike" cap="none" baseline="0">
                <a:solidFill>
                  <a:schemeClr val="dk2"/>
                </a:solidFill>
                <a:latin typeface="Helvetica Neue"/>
                <a:ea typeface="Helvetica Neue"/>
                <a:cs typeface="Helvetica Neue"/>
                <a:sym typeface="Helvetica Neue"/>
              </a:rPr>
              <a:t>Híbrido</a:t>
            </a:r>
          </a:p>
          <a:p>
            <a:pPr marL="457200" marR="0" lvl="0" indent="-323850" algn="l" rtl="0">
              <a:lnSpc>
                <a:spcPct val="100000"/>
              </a:lnSpc>
              <a:spcBef>
                <a:spcPts val="0"/>
              </a:spcBef>
              <a:spcAft>
                <a:spcPts val="10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Combinação dos dois métodos</a:t>
            </a:r>
          </a:p>
          <a:p>
            <a:pPr marL="457200" marR="0" lvl="0" indent="-323850" algn="l" rtl="0">
              <a:lnSpc>
                <a:spcPct val="100000"/>
              </a:lnSpc>
              <a:spcBef>
                <a:spcPts val="0"/>
              </a:spcBef>
              <a:spcAft>
                <a:spcPts val="10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Sempre que possível, utiliza o modo proativo, evitando latências maiores na construção de uma entrada na tabela</a:t>
            </a:r>
          </a:p>
          <a:p>
            <a:pPr marL="457200" marR="0" lvl="0" indent="-323850" algn="l" rtl="0">
              <a:lnSpc>
                <a:spcPct val="100000"/>
              </a:lnSpc>
              <a:spcBef>
                <a:spcPts val="0"/>
              </a:spcBef>
              <a:spcAft>
                <a:spcPts val="10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Para casos onde a flexibilidade é essencial, como uma decisão dependente do estado da rede, utiliza o modo reativo</a:t>
            </a:r>
          </a:p>
        </p:txBody>
      </p:sp>
      <p:sp>
        <p:nvSpPr>
          <p:cNvPr id="690" name="Shape 690"/>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52</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Shape 695"/>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Interfaces de um controlador SDN</a:t>
            </a:r>
          </a:p>
        </p:txBody>
      </p:sp>
      <p:sp>
        <p:nvSpPr>
          <p:cNvPr id="696" name="Shape 696"/>
          <p:cNvSpPr txBox="1">
            <a:spLocks noGrp="1"/>
          </p:cNvSpPr>
          <p:nvPr>
            <p:ph type="body" idx="1"/>
          </p:nvPr>
        </p:nvSpPr>
        <p:spPr>
          <a:xfrm>
            <a:off x="321333" y="992575"/>
            <a:ext cx="4580440" cy="3447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1000"/>
              </a:spcAft>
              <a:buClr>
                <a:schemeClr val="dk2"/>
              </a:buClr>
              <a:buSzPct val="25000"/>
              <a:buFont typeface="Helvetica Neue"/>
              <a:buNone/>
            </a:pPr>
            <a:r>
              <a:rPr lang="pt-BR" sz="2000" b="0" i="0" u="none" strike="noStrike" cap="none" baseline="0">
                <a:solidFill>
                  <a:schemeClr val="dk2"/>
                </a:solidFill>
                <a:latin typeface="Helvetica Neue"/>
                <a:ea typeface="Helvetica Neue"/>
                <a:cs typeface="Helvetica Neue"/>
                <a:sym typeface="Helvetica Neue"/>
              </a:rPr>
              <a:t>Um controlador define duas interfaces de comunicação:</a:t>
            </a:r>
          </a:p>
          <a:p>
            <a:pPr marL="457200" marR="0" lvl="0" indent="-457200" algn="l" rtl="0">
              <a:lnSpc>
                <a:spcPct val="100000"/>
              </a:lnSpc>
              <a:spcBef>
                <a:spcPts val="0"/>
              </a:spcBef>
              <a:spcAft>
                <a:spcPts val="0"/>
              </a:spcAft>
              <a:buClr>
                <a:schemeClr val="dk2"/>
              </a:buClr>
              <a:buSzPct val="45000"/>
              <a:buFont typeface="Noto Symbol"/>
              <a:buChar char="◆"/>
            </a:pPr>
            <a:r>
              <a:rPr lang="pt-BR" sz="2000" b="0" i="0" u="none" strike="noStrike" cap="none" baseline="0">
                <a:solidFill>
                  <a:schemeClr val="dk2"/>
                </a:solidFill>
                <a:latin typeface="Helvetica Neue"/>
                <a:ea typeface="Helvetica Neue"/>
                <a:cs typeface="Helvetica Neue"/>
                <a:sym typeface="Helvetica Neue"/>
              </a:rPr>
              <a:t>Com as aplicações que definem comportamentos </a:t>
            </a:r>
          </a:p>
          <a:p>
            <a:pPr marL="0" marR="0" lvl="1" indent="0" algn="l" rtl="0">
              <a:lnSpc>
                <a:spcPct val="100000"/>
              </a:lnSpc>
              <a:spcBef>
                <a:spcPts val="0"/>
              </a:spcBef>
              <a:spcAft>
                <a:spcPts val="1000"/>
              </a:spcAft>
              <a:buClr>
                <a:srgbClr val="434343"/>
              </a:buClr>
              <a:buSzPct val="25000"/>
              <a:buFont typeface="Helvetica Neue"/>
              <a:buNone/>
            </a:pPr>
            <a:r>
              <a:rPr lang="pt-BR" sz="1800" b="0" i="0" u="none" strike="noStrike" cap="none" baseline="0">
                <a:solidFill>
                  <a:srgbClr val="434343"/>
                </a:solidFill>
                <a:latin typeface="Helvetica Neue"/>
                <a:ea typeface="Helvetica Neue"/>
                <a:cs typeface="Helvetica Neue"/>
                <a:sym typeface="Helvetica Neue"/>
              </a:rPr>
              <a:t>	API “</a:t>
            </a:r>
            <a:r>
              <a:rPr lang="pt-BR" sz="1800" b="0" i="1" u="none" strike="noStrike" cap="none" baseline="0">
                <a:solidFill>
                  <a:srgbClr val="434343"/>
                </a:solidFill>
                <a:latin typeface="Helvetica Neue"/>
                <a:ea typeface="Helvetica Neue"/>
                <a:cs typeface="Helvetica Neue"/>
                <a:sym typeface="Helvetica Neue"/>
              </a:rPr>
              <a:t>northbound</a:t>
            </a:r>
            <a:r>
              <a:rPr lang="pt-BR" sz="1800" b="0" i="0" u="none" strike="noStrike" cap="none" baseline="0">
                <a:solidFill>
                  <a:srgbClr val="434343"/>
                </a:solidFill>
                <a:latin typeface="Helvetica Neue"/>
                <a:ea typeface="Helvetica Neue"/>
                <a:cs typeface="Helvetica Neue"/>
                <a:sym typeface="Helvetica Neue"/>
              </a:rPr>
              <a:t>”</a:t>
            </a:r>
          </a:p>
          <a:p>
            <a:pPr marL="457200" marR="0" lvl="0" indent="-457200" algn="l" rtl="0">
              <a:lnSpc>
                <a:spcPct val="100000"/>
              </a:lnSpc>
              <a:spcBef>
                <a:spcPts val="0"/>
              </a:spcBef>
              <a:spcAft>
                <a:spcPts val="0"/>
              </a:spcAft>
              <a:buClr>
                <a:schemeClr val="dk2"/>
              </a:buClr>
              <a:buSzPct val="45000"/>
              <a:buFont typeface="Noto Symbol"/>
              <a:buChar char="◆"/>
            </a:pPr>
            <a:r>
              <a:rPr lang="pt-BR" sz="2000" b="0" i="0" u="none" strike="noStrike" cap="none" baseline="0">
                <a:solidFill>
                  <a:schemeClr val="dk2"/>
                </a:solidFill>
                <a:latin typeface="Helvetica Neue"/>
                <a:ea typeface="Helvetica Neue"/>
                <a:cs typeface="Helvetica Neue"/>
                <a:sym typeface="Helvetica Neue"/>
              </a:rPr>
              <a:t>Com os elementos de comutação que formam a rede física</a:t>
            </a:r>
          </a:p>
          <a:p>
            <a:pPr marL="0" marR="0" lvl="1" indent="0" algn="l" rtl="0">
              <a:lnSpc>
                <a:spcPct val="100000"/>
              </a:lnSpc>
              <a:spcBef>
                <a:spcPts val="0"/>
              </a:spcBef>
              <a:spcAft>
                <a:spcPts val="0"/>
              </a:spcAft>
              <a:buClr>
                <a:srgbClr val="434343"/>
              </a:buClr>
              <a:buSzPct val="25000"/>
              <a:buFont typeface="Helvetica Neue"/>
              <a:buNone/>
            </a:pPr>
            <a:r>
              <a:rPr lang="pt-BR" sz="1800" b="0" i="0" u="none" strike="noStrike" cap="none" baseline="0">
                <a:solidFill>
                  <a:srgbClr val="434343"/>
                </a:solidFill>
                <a:latin typeface="Helvetica Neue"/>
                <a:ea typeface="Helvetica Neue"/>
                <a:cs typeface="Helvetica Neue"/>
                <a:sym typeface="Helvetica Neue"/>
              </a:rPr>
              <a:t>	API “</a:t>
            </a:r>
            <a:r>
              <a:rPr lang="pt-BR" sz="1800" b="0" i="1" u="none" strike="noStrike" cap="none" baseline="0">
                <a:solidFill>
                  <a:srgbClr val="434343"/>
                </a:solidFill>
                <a:latin typeface="Helvetica Neue"/>
                <a:ea typeface="Helvetica Neue"/>
                <a:cs typeface="Helvetica Neue"/>
                <a:sym typeface="Helvetica Neue"/>
              </a:rPr>
              <a:t>southbound</a:t>
            </a:r>
            <a:r>
              <a:rPr lang="pt-BR" sz="1800" b="0" i="0" u="none" strike="noStrike" cap="none" baseline="0">
                <a:solidFill>
                  <a:srgbClr val="434343"/>
                </a:solidFill>
                <a:latin typeface="Helvetica Neue"/>
                <a:ea typeface="Helvetica Neue"/>
                <a:cs typeface="Helvetica Neue"/>
                <a:sym typeface="Helvetica Neue"/>
              </a:rPr>
              <a:t>”</a:t>
            </a:r>
          </a:p>
          <a:p>
            <a:pPr marL="0" marR="0" lvl="1" indent="0" algn="l" rtl="0">
              <a:lnSpc>
                <a:spcPct val="100000"/>
              </a:lnSpc>
              <a:spcBef>
                <a:spcPts val="0"/>
              </a:spcBef>
              <a:spcAft>
                <a:spcPts val="0"/>
              </a:spcAft>
              <a:buClr>
                <a:srgbClr val="434343"/>
              </a:buClr>
              <a:buFont typeface="Helvetica Neue"/>
              <a:buNone/>
            </a:pPr>
            <a:endParaRPr sz="1800" b="0" i="0" u="none" strike="noStrike" cap="none" baseline="0">
              <a:solidFill>
                <a:srgbClr val="434343"/>
              </a:solidFill>
              <a:latin typeface="Helvetica Neue"/>
              <a:ea typeface="Helvetica Neue"/>
              <a:cs typeface="Helvetica Neue"/>
              <a:sym typeface="Helvetica Neue"/>
            </a:endParaRPr>
          </a:p>
        </p:txBody>
      </p:sp>
      <p:sp>
        <p:nvSpPr>
          <p:cNvPr id="700" name="Shape 700"/>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53</a:t>
            </a:fld>
            <a:endParaRPr lang="pt-BR" b="0" i="0" u="none" strike="noStrike" cap="none" baseline="0">
              <a:solidFill>
                <a:srgbClr val="000000"/>
              </a:solidFill>
              <a:latin typeface="Arial"/>
              <a:ea typeface="Arial"/>
              <a:cs typeface="Arial"/>
              <a:sym typeface="Arial"/>
            </a:endParaRPr>
          </a:p>
        </p:txBody>
      </p:sp>
      <p:pic>
        <p:nvPicPr>
          <p:cNvPr id="697" name="Shape 697"/>
          <p:cNvPicPr preferRelativeResize="0"/>
          <p:nvPr/>
        </p:nvPicPr>
        <p:blipFill rotWithShape="1">
          <a:blip r:embed="rId3">
            <a:alphaModFix/>
          </a:blip>
          <a:srcRect/>
          <a:stretch/>
        </p:blipFill>
        <p:spPr>
          <a:xfrm>
            <a:off x="4901775" y="1326138"/>
            <a:ext cx="4076400" cy="3092099"/>
          </a:xfrm>
          <a:prstGeom prst="rect">
            <a:avLst/>
          </a:prstGeom>
          <a:noFill/>
          <a:ln>
            <a:noFill/>
          </a:ln>
        </p:spPr>
      </p:pic>
      <p:cxnSp>
        <p:nvCxnSpPr>
          <p:cNvPr id="698" name="Shape 698"/>
          <p:cNvCxnSpPr/>
          <p:nvPr/>
        </p:nvCxnSpPr>
        <p:spPr>
          <a:xfrm rot="10800000" flipH="1">
            <a:off x="3295030" y="2013214"/>
            <a:ext cx="2147914" cy="403813"/>
          </a:xfrm>
          <a:prstGeom prst="straightConnector1">
            <a:avLst/>
          </a:prstGeom>
          <a:noFill/>
          <a:ln w="25400" cap="flat" cmpd="sng">
            <a:solidFill>
              <a:schemeClr val="accent1"/>
            </a:solidFill>
            <a:prstDash val="solid"/>
            <a:round/>
            <a:headEnd type="none" w="med" len="med"/>
            <a:tailEnd type="stealth" w="lg" len="lg"/>
          </a:ln>
        </p:spPr>
      </p:cxnSp>
      <p:cxnSp>
        <p:nvCxnSpPr>
          <p:cNvPr id="699" name="Shape 699"/>
          <p:cNvCxnSpPr/>
          <p:nvPr/>
        </p:nvCxnSpPr>
        <p:spPr>
          <a:xfrm rot="10800000" flipH="1">
            <a:off x="3812150" y="3107750"/>
            <a:ext cx="3369000" cy="180599"/>
          </a:xfrm>
          <a:prstGeom prst="straightConnector1">
            <a:avLst/>
          </a:prstGeom>
          <a:noFill/>
          <a:ln w="25400" cap="flat" cmpd="sng">
            <a:solidFill>
              <a:schemeClr val="accent1"/>
            </a:solidFill>
            <a:prstDash val="solid"/>
            <a:round/>
            <a:headEnd type="none" w="med" len="med"/>
            <a:tailEnd type="stealth" w="lg" len="lg"/>
          </a:ln>
        </p:spPr>
      </p:cxnSp>
    </p:spTree>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Shape 705"/>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1" u="none" strike="noStrike" cap="none" baseline="0">
                <a:solidFill>
                  <a:schemeClr val="lt1"/>
                </a:solidFill>
                <a:latin typeface="Arial"/>
                <a:ea typeface="Arial"/>
                <a:cs typeface="Arial"/>
                <a:sym typeface="Arial"/>
              </a:rPr>
              <a:t>Southbound</a:t>
            </a:r>
            <a:r>
              <a:rPr lang="pt-BR" sz="1700" b="1" i="0" u="none" strike="noStrike" cap="none" baseline="0">
                <a:solidFill>
                  <a:schemeClr val="lt1"/>
                </a:solidFill>
                <a:latin typeface="Arial"/>
                <a:ea typeface="Arial"/>
                <a:cs typeface="Arial"/>
                <a:sym typeface="Arial"/>
              </a:rPr>
              <a:t> API</a:t>
            </a:r>
          </a:p>
        </p:txBody>
      </p:sp>
      <p:sp>
        <p:nvSpPr>
          <p:cNvPr id="706" name="Shape 706"/>
          <p:cNvSpPr txBox="1">
            <a:spLocks noGrp="1"/>
          </p:cNvSpPr>
          <p:nvPr>
            <p:ph type="body" idx="1"/>
          </p:nvPr>
        </p:nvSpPr>
        <p:spPr>
          <a:xfrm>
            <a:off x="321334" y="992575"/>
            <a:ext cx="4419295" cy="3447000"/>
          </a:xfrm>
          <a:prstGeom prst="rect">
            <a:avLst/>
          </a:prstGeom>
          <a:noFill/>
          <a:ln>
            <a:noFill/>
          </a:ln>
        </p:spPr>
        <p:txBody>
          <a:bodyPr lIns="91425" tIns="91425" rIns="91425" bIns="91425" anchor="t" anchorCtr="0">
            <a:noAutofit/>
          </a:bodyPr>
          <a:lstStyle/>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Interface de comunicação entre controladores e plano de dados.</a:t>
            </a:r>
          </a:p>
          <a:p>
            <a:pPr marL="457200" marR="0" lvl="0" indent="-285750" algn="l" rtl="0">
              <a:lnSpc>
                <a:spcPct val="100000"/>
              </a:lnSpc>
              <a:spcBef>
                <a:spcPts val="1000"/>
              </a:spcBef>
              <a:spcAft>
                <a:spcPts val="10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Utilizada para programação dos dispositivos de rede (físicos e virtuais) através das aplicações de controle.</a:t>
            </a:r>
          </a:p>
          <a:p>
            <a:pPr marL="457200" marR="0" lvl="0" indent="-285750" algn="l" rtl="0">
              <a:lnSpc>
                <a:spcPct val="100000"/>
              </a:lnSpc>
              <a:spcBef>
                <a:spcPts val="1000"/>
              </a:spcBef>
              <a:spcAft>
                <a:spcPts val="10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Protocolo comumente utilizado é o OpenFlow.</a:t>
            </a:r>
          </a:p>
        </p:txBody>
      </p:sp>
      <p:sp>
        <p:nvSpPr>
          <p:cNvPr id="709" name="Shape 709"/>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54</a:t>
            </a:fld>
            <a:endParaRPr lang="pt-BR" b="0" i="0" u="none" strike="noStrike" cap="none" baseline="0">
              <a:solidFill>
                <a:srgbClr val="000000"/>
              </a:solidFill>
              <a:latin typeface="Arial"/>
              <a:ea typeface="Arial"/>
              <a:cs typeface="Arial"/>
              <a:sym typeface="Arial"/>
            </a:endParaRPr>
          </a:p>
        </p:txBody>
      </p:sp>
      <p:pic>
        <p:nvPicPr>
          <p:cNvPr id="707" name="Shape 707"/>
          <p:cNvPicPr preferRelativeResize="0"/>
          <p:nvPr/>
        </p:nvPicPr>
        <p:blipFill rotWithShape="1">
          <a:blip r:embed="rId3">
            <a:alphaModFix/>
          </a:blip>
          <a:srcRect/>
          <a:stretch/>
        </p:blipFill>
        <p:spPr>
          <a:xfrm>
            <a:off x="4901775" y="1326138"/>
            <a:ext cx="4076473" cy="3092212"/>
          </a:xfrm>
          <a:prstGeom prst="rect">
            <a:avLst/>
          </a:prstGeom>
          <a:noFill/>
          <a:ln>
            <a:noFill/>
          </a:ln>
        </p:spPr>
      </p:pic>
      <p:sp>
        <p:nvSpPr>
          <p:cNvPr id="708" name="Shape 708"/>
          <p:cNvSpPr/>
          <p:nvPr/>
        </p:nvSpPr>
        <p:spPr>
          <a:xfrm>
            <a:off x="4901776" y="2920331"/>
            <a:ext cx="4076473" cy="351140"/>
          </a:xfrm>
          <a:prstGeom prst="roundRect">
            <a:avLst>
              <a:gd name="adj" fmla="val 16667"/>
            </a:avLst>
          </a:prstGeom>
          <a:solidFill>
            <a:srgbClr val="6C070C">
              <a:alpha val="20000"/>
            </a:srgbClr>
          </a:solidFill>
          <a:ln w="9525" cap="flat" cmpd="sng">
            <a:solidFill>
              <a:srgbClr val="7C525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Shape 714"/>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1" u="none" strike="noStrike" cap="none" baseline="0">
                <a:solidFill>
                  <a:schemeClr val="lt1"/>
                </a:solidFill>
                <a:latin typeface="Arial"/>
                <a:ea typeface="Arial"/>
                <a:cs typeface="Arial"/>
                <a:sym typeface="Arial"/>
              </a:rPr>
              <a:t>Northbound</a:t>
            </a:r>
            <a:r>
              <a:rPr lang="pt-BR" sz="1700" b="1" i="0" u="none" strike="noStrike" cap="none" baseline="0">
                <a:solidFill>
                  <a:schemeClr val="lt1"/>
                </a:solidFill>
                <a:latin typeface="Arial"/>
                <a:ea typeface="Arial"/>
                <a:cs typeface="Arial"/>
                <a:sym typeface="Arial"/>
              </a:rPr>
              <a:t> API</a:t>
            </a:r>
          </a:p>
        </p:txBody>
      </p:sp>
      <p:sp>
        <p:nvSpPr>
          <p:cNvPr id="715" name="Shape 715"/>
          <p:cNvSpPr txBox="1">
            <a:spLocks noGrp="1"/>
          </p:cNvSpPr>
          <p:nvPr>
            <p:ph type="body" idx="1"/>
          </p:nvPr>
        </p:nvSpPr>
        <p:spPr>
          <a:xfrm>
            <a:off x="321333" y="992575"/>
            <a:ext cx="4580443" cy="3447000"/>
          </a:xfrm>
          <a:prstGeom prst="rect">
            <a:avLst/>
          </a:prstGeom>
          <a:noFill/>
          <a:ln>
            <a:noFill/>
          </a:ln>
        </p:spPr>
        <p:txBody>
          <a:bodyPr lIns="91425" tIns="91425" rIns="91425" bIns="91425" anchor="t" anchorCtr="0">
            <a:noAutofit/>
          </a:bodyPr>
          <a:lstStyle/>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Interface de comunicação entre controladores e aplicações externas.</a:t>
            </a:r>
          </a:p>
          <a:p>
            <a:pPr marL="457200" marR="0" lvl="0" indent="-285750" algn="l" rtl="0">
              <a:lnSpc>
                <a:spcPct val="100000"/>
              </a:lnSpc>
              <a:spcBef>
                <a:spcPts val="1000"/>
              </a:spcBef>
              <a:spcAft>
                <a:spcPts val="10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Aplicações orientadas à lógica de negócio e monitoração da rede.</a:t>
            </a:r>
          </a:p>
          <a:p>
            <a:pPr marL="457200" marR="0" lvl="0" indent="-285750" algn="l" rtl="0">
              <a:lnSpc>
                <a:spcPct val="100000"/>
              </a:lnSpc>
              <a:spcBef>
                <a:spcPts val="1000"/>
              </a:spcBef>
              <a:spcAft>
                <a:spcPts val="10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Comumente implementada na forma de </a:t>
            </a:r>
            <a:r>
              <a:rPr lang="pt-BR" sz="2000" b="0" i="1" u="none" strike="noStrike" cap="none" baseline="0">
                <a:solidFill>
                  <a:schemeClr val="dk2"/>
                </a:solidFill>
                <a:latin typeface="Helvetica Neue"/>
                <a:ea typeface="Helvetica Neue"/>
                <a:cs typeface="Helvetica Neue"/>
                <a:sym typeface="Helvetica Neue"/>
              </a:rPr>
              <a:t>REST API</a:t>
            </a:r>
            <a:r>
              <a:rPr lang="pt-BR" sz="2000" b="0" i="0" u="none" strike="noStrike" cap="none" baseline="0">
                <a:solidFill>
                  <a:schemeClr val="dk2"/>
                </a:solidFill>
                <a:latin typeface="Helvetica Neue"/>
                <a:ea typeface="Helvetica Neue"/>
                <a:cs typeface="Helvetica Neue"/>
                <a:sym typeface="Helvetica Neue"/>
              </a:rPr>
              <a:t> ou </a:t>
            </a:r>
            <a:r>
              <a:rPr lang="pt-BR" sz="2000" b="0" i="1" u="none" strike="noStrike" cap="none" baseline="0">
                <a:solidFill>
                  <a:schemeClr val="dk2"/>
                </a:solidFill>
                <a:latin typeface="Helvetica Neue"/>
                <a:ea typeface="Helvetica Neue"/>
                <a:cs typeface="Helvetica Neue"/>
                <a:sym typeface="Helvetica Neue"/>
              </a:rPr>
              <a:t>RPC</a:t>
            </a:r>
            <a:r>
              <a:rPr lang="pt-BR" sz="2000" b="0" i="0" u="none" strike="noStrike" cap="none" baseline="0">
                <a:solidFill>
                  <a:schemeClr val="dk2"/>
                </a:solidFill>
                <a:latin typeface="Helvetica Neue"/>
                <a:ea typeface="Helvetica Neue"/>
                <a:cs typeface="Helvetica Neue"/>
                <a:sym typeface="Helvetica Neue"/>
              </a:rPr>
              <a:t>.</a:t>
            </a:r>
          </a:p>
        </p:txBody>
      </p:sp>
      <p:sp>
        <p:nvSpPr>
          <p:cNvPr id="718" name="Shape 718"/>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55</a:t>
            </a:fld>
            <a:endParaRPr lang="pt-BR" b="0" i="0" u="none" strike="noStrike" cap="none" baseline="0">
              <a:solidFill>
                <a:srgbClr val="000000"/>
              </a:solidFill>
              <a:latin typeface="Arial"/>
              <a:ea typeface="Arial"/>
              <a:cs typeface="Arial"/>
              <a:sym typeface="Arial"/>
            </a:endParaRPr>
          </a:p>
        </p:txBody>
      </p:sp>
      <p:pic>
        <p:nvPicPr>
          <p:cNvPr id="716" name="Shape 716"/>
          <p:cNvPicPr preferRelativeResize="0"/>
          <p:nvPr/>
        </p:nvPicPr>
        <p:blipFill rotWithShape="1">
          <a:blip r:embed="rId3">
            <a:alphaModFix/>
          </a:blip>
          <a:srcRect/>
          <a:stretch/>
        </p:blipFill>
        <p:spPr>
          <a:xfrm>
            <a:off x="4901775" y="1280250"/>
            <a:ext cx="4029599" cy="3092099"/>
          </a:xfrm>
          <a:prstGeom prst="rect">
            <a:avLst/>
          </a:prstGeom>
          <a:noFill/>
          <a:ln>
            <a:noFill/>
          </a:ln>
        </p:spPr>
      </p:pic>
      <p:sp>
        <p:nvSpPr>
          <p:cNvPr id="717" name="Shape 717"/>
          <p:cNvSpPr/>
          <p:nvPr/>
        </p:nvSpPr>
        <p:spPr>
          <a:xfrm>
            <a:off x="4901776" y="1808023"/>
            <a:ext cx="4029599" cy="350999"/>
          </a:xfrm>
          <a:prstGeom prst="roundRect">
            <a:avLst>
              <a:gd name="adj" fmla="val 16667"/>
            </a:avLst>
          </a:prstGeom>
          <a:solidFill>
            <a:srgbClr val="6C070C">
              <a:alpha val="20000"/>
            </a:srgbClr>
          </a:solidFill>
          <a:ln w="9525" cap="flat" cmpd="sng">
            <a:solidFill>
              <a:srgbClr val="7C525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Shape 723"/>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Controladores SDN: características a considerar</a:t>
            </a:r>
          </a:p>
        </p:txBody>
      </p:sp>
      <p:sp>
        <p:nvSpPr>
          <p:cNvPr id="724" name="Shape 724"/>
          <p:cNvSpPr txBox="1">
            <a:spLocks noGrp="1"/>
          </p:cNvSpPr>
          <p:nvPr>
            <p:ph type="body" idx="1"/>
          </p:nvPr>
        </p:nvSpPr>
        <p:spPr>
          <a:prstGeom prst="rect">
            <a:avLst/>
          </a:prstGeom>
          <a:noFill/>
          <a:ln>
            <a:noFill/>
          </a:ln>
        </p:spPr>
        <p:txBody>
          <a:bodyPr lIns="91425" tIns="91425" rIns="91425" bIns="91425" anchor="t" anchorCtr="0">
            <a:noAutofit/>
          </a:bodyPr>
          <a:lstStyle/>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Linguagem de programação</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Nível de Abstração</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Curva de aprendizado</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Tamanho da base de usuários</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Suporte (comunidade ou empresa)</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Foco:</a:t>
            </a:r>
          </a:p>
          <a:p>
            <a:pPr marL="914400" marR="0" lvl="1" indent="-228600" algn="l" rtl="0">
              <a:lnSpc>
                <a:spcPct val="100000"/>
              </a:lnSpc>
              <a:spcBef>
                <a:spcPts val="0"/>
              </a:spcBef>
              <a:spcAft>
                <a:spcPts val="0"/>
              </a:spcAft>
              <a:buClr>
                <a:srgbClr val="434343"/>
              </a:buClr>
              <a:buSzPct val="50000"/>
              <a:buFont typeface="Arial"/>
            </a:pPr>
            <a:r>
              <a:rPr lang="pt-BR" sz="1800" b="0" i="1" u="none" strike="noStrike" cap="none" baseline="0">
                <a:solidFill>
                  <a:srgbClr val="434343"/>
                </a:solidFill>
                <a:latin typeface="Helvetica Neue"/>
                <a:ea typeface="Helvetica Neue"/>
                <a:cs typeface="Helvetica Neue"/>
                <a:sym typeface="Helvetica Neue"/>
              </a:rPr>
              <a:t>Southbound</a:t>
            </a:r>
            <a:r>
              <a:rPr lang="pt-BR" sz="1800" b="0" i="0" u="none" strike="noStrike" cap="none" baseline="0">
                <a:solidFill>
                  <a:srgbClr val="434343"/>
                </a:solidFill>
                <a:latin typeface="Helvetica Neue"/>
                <a:ea typeface="Helvetica Neue"/>
                <a:cs typeface="Helvetica Neue"/>
                <a:sym typeface="Helvetica Neue"/>
              </a:rPr>
              <a:t> API ou </a:t>
            </a:r>
            <a:r>
              <a:rPr lang="pt-BR" sz="1800" b="0" i="1" u="none" strike="noStrike" cap="none" baseline="0">
                <a:solidFill>
                  <a:srgbClr val="434343"/>
                </a:solidFill>
                <a:latin typeface="Helvetica Neue"/>
                <a:ea typeface="Helvetica Neue"/>
                <a:cs typeface="Helvetica Neue"/>
                <a:sym typeface="Helvetica Neue"/>
              </a:rPr>
              <a:t>Northbound</a:t>
            </a:r>
            <a:r>
              <a:rPr lang="pt-BR" sz="1800" b="0" i="0" u="none" strike="noStrike" cap="none" baseline="0">
                <a:solidFill>
                  <a:srgbClr val="434343"/>
                </a:solidFill>
                <a:latin typeface="Helvetica Neue"/>
                <a:ea typeface="Helvetica Neue"/>
                <a:cs typeface="Helvetica Neue"/>
                <a:sym typeface="Helvetica Neue"/>
              </a:rPr>
              <a:t> API?</a:t>
            </a:r>
          </a:p>
          <a:p>
            <a:pPr marL="914400" marR="0" lvl="1" indent="-228600" algn="l" rtl="0">
              <a:lnSpc>
                <a:spcPct val="100000"/>
              </a:lnSpc>
              <a:spcBef>
                <a:spcPts val="0"/>
              </a:spcBef>
              <a:spcAft>
                <a:spcPts val="0"/>
              </a:spcAft>
              <a:buClr>
                <a:srgbClr val="434343"/>
              </a:buClr>
              <a:buSzPct val="50000"/>
              <a:buFont typeface="Arial"/>
            </a:pPr>
            <a:r>
              <a:rPr lang="pt-BR" sz="1800" b="0" i="0" u="none" strike="noStrike" cap="none" baseline="0">
                <a:solidFill>
                  <a:srgbClr val="434343"/>
                </a:solidFill>
                <a:latin typeface="Helvetica Neue"/>
                <a:ea typeface="Helvetica Neue"/>
                <a:cs typeface="Helvetica Neue"/>
                <a:sym typeface="Helvetica Neue"/>
              </a:rPr>
              <a:t>Integração com ambientes de nuvem?</a:t>
            </a:r>
          </a:p>
          <a:p>
            <a:pPr marL="914400" marR="0" lvl="1" indent="-228600" algn="l" rtl="0">
              <a:lnSpc>
                <a:spcPct val="100000"/>
              </a:lnSpc>
              <a:spcBef>
                <a:spcPts val="0"/>
              </a:spcBef>
              <a:spcAft>
                <a:spcPts val="0"/>
              </a:spcAft>
              <a:buClr>
                <a:srgbClr val="434343"/>
              </a:buClr>
              <a:buSzPct val="50000"/>
              <a:buFont typeface="Arial"/>
            </a:pPr>
            <a:r>
              <a:rPr lang="pt-BR" sz="1800" b="0" i="0" u="none" strike="noStrike" cap="none" baseline="0">
                <a:solidFill>
                  <a:srgbClr val="434343"/>
                </a:solidFill>
                <a:latin typeface="Helvetica Neue"/>
                <a:ea typeface="Helvetica Neue"/>
                <a:cs typeface="Helvetica Neue"/>
                <a:sym typeface="Helvetica Neue"/>
              </a:rPr>
              <a:t>Educação, pesquisa ou produção?</a:t>
            </a:r>
          </a:p>
        </p:txBody>
      </p:sp>
      <p:sp>
        <p:nvSpPr>
          <p:cNvPr id="725" name="Shape 725"/>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56</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Principais controladores SDN</a:t>
            </a:r>
          </a:p>
        </p:txBody>
      </p:sp>
      <p:sp>
        <p:nvSpPr>
          <p:cNvPr id="731" name="Shape 731"/>
          <p:cNvSpPr txBox="1">
            <a:spLocks noGrp="1"/>
          </p:cNvSpPr>
          <p:nvPr>
            <p:ph type="body" idx="1"/>
          </p:nvPr>
        </p:nvSpPr>
        <p:spPr>
          <a:xfrm>
            <a:off x="321333" y="992575"/>
            <a:ext cx="8750241" cy="3447000"/>
          </a:xfrm>
          <a:prstGeom prst="rect">
            <a:avLst/>
          </a:prstGeom>
          <a:noFill/>
          <a:ln>
            <a:noFill/>
          </a:ln>
        </p:spPr>
        <p:txBody>
          <a:bodyPr lIns="91425" tIns="91425" rIns="91425" bIns="91425" anchor="t" anchorCtr="0">
            <a:noAutofit/>
          </a:bodyPr>
          <a:lstStyle/>
          <a:p>
            <a:pPr marL="457200" marR="0" lvl="0" indent="-285750" algn="l" rtl="0">
              <a:lnSpc>
                <a:spcPct val="100000"/>
              </a:lnSpc>
              <a:spcBef>
                <a:spcPts val="0"/>
              </a:spcBef>
              <a:spcAft>
                <a:spcPts val="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NOX/POX</a:t>
            </a:r>
          </a:p>
          <a:p>
            <a:pPr marL="457200" marR="0" lvl="0" indent="-285750" algn="l" rtl="0">
              <a:lnSpc>
                <a:spcPct val="100000"/>
              </a:lnSpc>
              <a:spcBef>
                <a:spcPts val="0"/>
              </a:spcBef>
              <a:spcAft>
                <a:spcPts val="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Ryu</a:t>
            </a:r>
          </a:p>
          <a:p>
            <a:pPr marL="457200" marR="0" lvl="0" indent="-285750" algn="l" rtl="0">
              <a:lnSpc>
                <a:spcPct val="100000"/>
              </a:lnSpc>
              <a:spcBef>
                <a:spcPts val="0"/>
              </a:spcBef>
              <a:spcAft>
                <a:spcPts val="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Floodlight</a:t>
            </a:r>
          </a:p>
          <a:p>
            <a:pPr marL="457200" marR="0" lvl="0" indent="-285750" algn="l" rtl="0">
              <a:lnSpc>
                <a:spcPct val="100000"/>
              </a:lnSpc>
              <a:spcBef>
                <a:spcPts val="0"/>
              </a:spcBef>
              <a:spcAft>
                <a:spcPts val="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OpenDaylight</a:t>
            </a:r>
          </a:p>
          <a:p>
            <a:pPr marL="457200" marR="0" lvl="0" indent="-285750" algn="l" rtl="0">
              <a:lnSpc>
                <a:spcPct val="100000"/>
              </a:lnSpc>
              <a:spcBef>
                <a:spcPts val="0"/>
              </a:spcBef>
              <a:spcAft>
                <a:spcPts val="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Beacon</a:t>
            </a:r>
          </a:p>
          <a:p>
            <a:pPr marL="457200" marR="0" lvl="0" indent="-285750" algn="l" rtl="0">
              <a:lnSpc>
                <a:spcPct val="100000"/>
              </a:lnSpc>
              <a:spcBef>
                <a:spcPts val="0"/>
              </a:spcBef>
              <a:spcAft>
                <a:spcPts val="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Onix</a:t>
            </a:r>
          </a:p>
          <a:p>
            <a:pPr marL="457200" marR="0" lvl="0" indent="-285750" algn="l" rtl="0">
              <a:lnSpc>
                <a:spcPct val="100000"/>
              </a:lnSpc>
              <a:spcBef>
                <a:spcPts val="0"/>
              </a:spcBef>
              <a:spcAft>
                <a:spcPts val="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ONOS</a:t>
            </a:r>
          </a:p>
          <a:p>
            <a:pPr marL="0" marR="0" lvl="0" indent="0" algn="l" rtl="0">
              <a:lnSpc>
                <a:spcPct val="100000"/>
              </a:lnSpc>
              <a:spcBef>
                <a:spcPts val="0"/>
              </a:spcBef>
              <a:spcAft>
                <a:spcPts val="0"/>
              </a:spcAft>
              <a:buClr>
                <a:schemeClr val="dk1"/>
              </a:buClr>
              <a:buFont typeface="Arial"/>
              <a:buNone/>
            </a:pPr>
            <a:endParaRPr/>
          </a:p>
          <a:p>
            <a:pPr marL="0" marR="0" lvl="0" indent="0" algn="l" rtl="0">
              <a:lnSpc>
                <a:spcPct val="100000"/>
              </a:lnSpc>
              <a:spcBef>
                <a:spcPts val="0"/>
              </a:spcBef>
              <a:spcAft>
                <a:spcPts val="0"/>
              </a:spcAft>
              <a:buClr>
                <a:schemeClr val="dk1"/>
              </a:buClr>
              <a:buFont typeface="Arial"/>
              <a:buNone/>
            </a:pPr>
            <a:endParaRPr/>
          </a:p>
          <a:p>
            <a:pPr marL="0" marR="0" lvl="0" indent="0" algn="l" rtl="0">
              <a:lnSpc>
                <a:spcPct val="100000"/>
              </a:lnSpc>
              <a:spcBef>
                <a:spcPts val="0"/>
              </a:spcBef>
              <a:spcAft>
                <a:spcPts val="0"/>
              </a:spcAft>
              <a:buClr>
                <a:schemeClr val="dk1"/>
              </a:buClr>
              <a:buFont typeface="Arial"/>
              <a:buNone/>
            </a:pPr>
            <a:endParaRPr/>
          </a:p>
          <a:p>
            <a:pPr marL="0" marR="0" lvl="0" indent="0" algn="l" rtl="0">
              <a:lnSpc>
                <a:spcPct val="100000"/>
              </a:lnSpc>
              <a:spcBef>
                <a:spcPts val="0"/>
              </a:spcBef>
              <a:spcAft>
                <a:spcPts val="0"/>
              </a:spcAft>
              <a:buClr>
                <a:schemeClr val="dk1"/>
              </a:buClr>
              <a:buSzPct val="25000"/>
              <a:buFont typeface="Arial"/>
              <a:buNone/>
            </a:pPr>
            <a:r>
              <a:rPr lang="pt-BR" sz="1600" b="1" i="0" u="none" strike="noStrike" cap="none" baseline="0">
                <a:solidFill>
                  <a:srgbClr val="FF0000"/>
                </a:solidFill>
                <a:latin typeface="Helvetica Neue"/>
                <a:ea typeface="Helvetica Neue"/>
                <a:cs typeface="Helvetica Neue"/>
                <a:sym typeface="Helvetica Neue"/>
              </a:rPr>
              <a:t>Outros controladores: </a:t>
            </a:r>
          </a:p>
          <a:p>
            <a:pPr lvl="0" rtl="0">
              <a:spcBef>
                <a:spcPts val="0"/>
              </a:spcBef>
              <a:buClr>
                <a:schemeClr val="dk1"/>
              </a:buClr>
              <a:buSzPct val="25000"/>
              <a:buFont typeface="Arial"/>
              <a:buNone/>
            </a:pPr>
            <a:r>
              <a:rPr lang="pt-BR"/>
              <a:t>  </a:t>
            </a:r>
            <a:r>
              <a:rPr lang="pt-BR" sz="1600" u="sng">
                <a:solidFill>
                  <a:schemeClr val="hlink"/>
                </a:solidFill>
                <a:hlinkClick r:id="rId3"/>
              </a:rPr>
              <a:t>https://www.sdxcentral.com/resources/sdn/sdn-controllers/open-source-sdn-controllers/</a:t>
            </a:r>
          </a:p>
          <a:p>
            <a:pPr lvl="0" rtl="0">
              <a:spcBef>
                <a:spcPts val="0"/>
              </a:spcBef>
              <a:buClr>
                <a:schemeClr val="dk1"/>
              </a:buClr>
              <a:buFont typeface="Arial"/>
              <a:buNone/>
            </a:pPr>
            <a:endParaRPr/>
          </a:p>
          <a:p>
            <a:pPr marL="0" marR="0" lvl="0" indent="0" algn="l" rtl="0">
              <a:lnSpc>
                <a:spcPct val="100000"/>
              </a:lnSpc>
              <a:spcBef>
                <a:spcPts val="0"/>
              </a:spcBef>
              <a:spcAft>
                <a:spcPts val="0"/>
              </a:spcAft>
              <a:buClr>
                <a:schemeClr val="dk2"/>
              </a:buClr>
              <a:buFont typeface="Helvetica Neue"/>
              <a:buNone/>
            </a:pPr>
            <a:endParaRPr sz="2000" b="0" i="0" u="none" strike="noStrike" cap="none" baseline="0">
              <a:solidFill>
                <a:schemeClr val="dk2"/>
              </a:solidFill>
              <a:latin typeface="Helvetica Neue"/>
              <a:ea typeface="Helvetica Neue"/>
              <a:cs typeface="Helvetica Neue"/>
              <a:sym typeface="Helvetica Neue"/>
            </a:endParaRPr>
          </a:p>
        </p:txBody>
      </p:sp>
      <p:sp>
        <p:nvSpPr>
          <p:cNvPr id="732" name="Shape 732"/>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57</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8" name="Shape 738"/>
          <p:cNvSpPr txBox="1">
            <a:spLocks noGrp="1"/>
          </p:cNvSpPr>
          <p:nvPr>
            <p:ph type="title"/>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Roteiro</a:t>
            </a:r>
          </a:p>
        </p:txBody>
      </p:sp>
      <p:sp>
        <p:nvSpPr>
          <p:cNvPr id="737" name="Shape 737"/>
          <p:cNvSpPr txBox="1">
            <a:spLocks noGrp="1"/>
          </p:cNvSpPr>
          <p:nvPr>
            <p:ph type="body" idx="1"/>
          </p:nvPr>
        </p:nvSpPr>
        <p:spPr>
          <a:prstGeom prst="rect">
            <a:avLst/>
          </a:prstGeom>
          <a:noFill/>
          <a:ln>
            <a:noFill/>
          </a:ln>
        </p:spPr>
        <p:txBody>
          <a:bodyPr lIns="91425" tIns="91425" rIns="91425" bIns="91425" anchor="t" anchorCtr="0">
            <a:noAutofit/>
          </a:bodyPr>
          <a:lstStyle/>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Introdução</a:t>
            </a:r>
          </a:p>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Elementos de uma rede tradicional</a:t>
            </a:r>
          </a:p>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O padrão OpenFlow</a:t>
            </a:r>
          </a:p>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O princípio de Redes Definidas por Software</a:t>
            </a:r>
          </a:p>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Cenários de aplicação</a:t>
            </a:r>
          </a:p>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O controlador SDN</a:t>
            </a:r>
          </a:p>
          <a:p>
            <a:pPr marL="336004" marR="0" lvl="0" indent="-336004" algn="l" rtl="0">
              <a:lnSpc>
                <a:spcPct val="130000"/>
              </a:lnSpc>
              <a:spcBef>
                <a:spcPts val="0"/>
              </a:spcBef>
              <a:spcAft>
                <a:spcPts val="0"/>
              </a:spcAft>
              <a:buClr>
                <a:schemeClr val="dk2"/>
              </a:buClr>
              <a:buSzPct val="75000"/>
              <a:buFont typeface="Helvetica Neue"/>
              <a:buChar char="•"/>
            </a:pPr>
            <a:r>
              <a:rPr lang="pt-BR" sz="1800" b="1" i="0" u="none" strike="noStrike" cap="none" baseline="0">
                <a:solidFill>
                  <a:srgbClr val="333333"/>
                </a:solidFill>
                <a:latin typeface="Helvetica Neue"/>
                <a:ea typeface="Helvetica Neue"/>
                <a:cs typeface="Helvetica Neue"/>
                <a:sym typeface="Helvetica Neue"/>
              </a:rPr>
              <a:t>Exemplos de controladores existentes</a:t>
            </a:r>
          </a:p>
        </p:txBody>
      </p:sp>
      <p:sp>
        <p:nvSpPr>
          <p:cNvPr id="739" name="Shape 739"/>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58</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Shape 744"/>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NOX</a:t>
            </a:r>
          </a:p>
        </p:txBody>
      </p:sp>
      <p:sp>
        <p:nvSpPr>
          <p:cNvPr id="745" name="Shape 745"/>
          <p:cNvSpPr txBox="1">
            <a:spLocks noGrp="1"/>
          </p:cNvSpPr>
          <p:nvPr>
            <p:ph type="body" idx="1"/>
          </p:nvPr>
        </p:nvSpPr>
        <p:spPr>
          <a:xfrm>
            <a:off x="321333" y="992575"/>
            <a:ext cx="7351462" cy="3447000"/>
          </a:xfrm>
          <a:prstGeom prst="rect">
            <a:avLst/>
          </a:prstGeom>
          <a:noFill/>
          <a:ln>
            <a:noFill/>
          </a:ln>
        </p:spPr>
        <p:txBody>
          <a:bodyPr lIns="91425" tIns="91425" rIns="91425" bIns="91425" anchor="t" anchorCtr="0">
            <a:noAutofit/>
          </a:bodyPr>
          <a:lstStyle/>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Primeiro controlador SDN</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Desenvolvido pela </a:t>
            </a:r>
            <a:r>
              <a:rPr lang="pt-BR" sz="2000" b="0" i="0" u="none" strike="noStrike" cap="none" baseline="0" dirty="0" err="1">
                <a:solidFill>
                  <a:schemeClr val="dk2"/>
                </a:solidFill>
                <a:latin typeface="Helvetica Neue"/>
                <a:ea typeface="Helvetica Neue"/>
                <a:cs typeface="Helvetica Neue"/>
                <a:sym typeface="Helvetica Neue"/>
              </a:rPr>
              <a:t>Nicira</a:t>
            </a:r>
            <a:r>
              <a:rPr lang="pt-BR" sz="2000" b="0" i="0" u="none" strike="noStrike" cap="none" baseline="0" dirty="0">
                <a:solidFill>
                  <a:schemeClr val="dk2"/>
                </a:solidFill>
                <a:latin typeface="Helvetica Neue"/>
                <a:ea typeface="Helvetica Neue"/>
                <a:cs typeface="Helvetica Neue"/>
                <a:sym typeface="Helvetica Neue"/>
              </a:rPr>
              <a:t> em paralelo ao padrão </a:t>
            </a:r>
            <a:r>
              <a:rPr lang="pt-BR" sz="2000" b="0" i="0" u="none" strike="noStrike" cap="none" baseline="0" dirty="0" err="1">
                <a:solidFill>
                  <a:schemeClr val="dk2"/>
                </a:solidFill>
                <a:latin typeface="Helvetica Neue"/>
                <a:ea typeface="Helvetica Neue"/>
                <a:cs typeface="Helvetica Neue"/>
                <a:sym typeface="Helvetica Neue"/>
              </a:rPr>
              <a:t>OpenFlow</a:t>
            </a:r>
            <a:r>
              <a:rPr lang="pt-BR" sz="2000" b="0" i="0" u="none" strike="noStrike" cap="none" baseline="0" dirty="0">
                <a:solidFill>
                  <a:schemeClr val="dk2"/>
                </a:solidFill>
                <a:latin typeface="Helvetica Neue"/>
                <a:ea typeface="Helvetica Neue"/>
                <a:cs typeface="Helvetica Neue"/>
                <a:sym typeface="Helvetica Neue"/>
              </a:rPr>
              <a:t> (alta sinergia entre conceitos)</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Distribuído como </a:t>
            </a:r>
            <a:r>
              <a:rPr lang="pt-BR" sz="2000" b="0" i="1" u="none" strike="noStrike" cap="none" baseline="0" dirty="0">
                <a:solidFill>
                  <a:schemeClr val="dk2"/>
                </a:solidFill>
                <a:latin typeface="Helvetica Neue"/>
                <a:ea typeface="Helvetica Neue"/>
                <a:cs typeface="Helvetica Neue"/>
                <a:sym typeface="Helvetica Neue"/>
              </a:rPr>
              <a:t>GPL </a:t>
            </a:r>
            <a:r>
              <a:rPr lang="pt-BR" sz="2000" b="0" i="0" u="none" strike="noStrike" cap="none" baseline="0" dirty="0">
                <a:solidFill>
                  <a:schemeClr val="dk2"/>
                </a:solidFill>
                <a:latin typeface="Helvetica Neue"/>
                <a:ea typeface="Helvetica Neue"/>
                <a:cs typeface="Helvetica Neue"/>
                <a:sym typeface="Helvetica Neue"/>
              </a:rPr>
              <a:t>em 2008 (muito usado)</a:t>
            </a:r>
          </a:p>
          <a:p>
            <a:pPr marL="914400" marR="0" lvl="1" indent="-228600" algn="l" rtl="0">
              <a:lnSpc>
                <a:spcPct val="100000"/>
              </a:lnSpc>
              <a:spcBef>
                <a:spcPts val="0"/>
              </a:spcBef>
              <a:spcAft>
                <a:spcPts val="1000"/>
              </a:spcAft>
            </a:pPr>
            <a:r>
              <a:rPr lang="pt-BR" sz="2000" dirty="0">
                <a:solidFill>
                  <a:schemeClr val="dk2"/>
                </a:solidFill>
                <a:latin typeface="Helvetica Neue"/>
                <a:ea typeface="Helvetica Neue"/>
                <a:cs typeface="Helvetica Neue"/>
                <a:sym typeface="Helvetica Neue"/>
              </a:rPr>
              <a:t>Diversos controladores mais abstratos construídos sobre ele</a:t>
            </a:r>
          </a:p>
          <a:p>
            <a:pPr marL="457200" marR="0" lvl="0" indent="-285750" algn="l" rtl="0">
              <a:lnSpc>
                <a:spcPct val="100000"/>
              </a:lnSpc>
              <a:spcBef>
                <a:spcPts val="0"/>
              </a:spcBef>
              <a:spcAft>
                <a:spcPts val="1000"/>
              </a:spcAft>
              <a:buClr>
                <a:schemeClr val="dk2"/>
              </a:buClr>
              <a:buSzPct val="45000"/>
              <a:buFont typeface="Arial"/>
              <a:buChar char="●"/>
            </a:pPr>
            <a:r>
              <a:rPr lang="pt-BR" sz="2000" dirty="0">
                <a:solidFill>
                  <a:schemeClr val="dk2"/>
                </a:solidFill>
                <a:latin typeface="Helvetica Neue"/>
                <a:ea typeface="Helvetica Neue"/>
                <a:cs typeface="Helvetica Neue"/>
                <a:sym typeface="Helvetica Neue"/>
              </a:rPr>
              <a:t>Mantido pela comunidade de pesquisa</a:t>
            </a:r>
          </a:p>
          <a:p>
            <a:pPr marL="457200" marR="0" lvl="0" indent="-285750" algn="l" rtl="0">
              <a:lnSpc>
                <a:spcPct val="100000"/>
              </a:lnSpc>
              <a:spcBef>
                <a:spcPts val="0"/>
              </a:spcBef>
              <a:spcAft>
                <a:spcPts val="1000"/>
              </a:spcAft>
              <a:buClr>
                <a:schemeClr val="dk2"/>
              </a:buClr>
              <a:buSzPct val="45000"/>
              <a:buFont typeface="Arial"/>
              <a:buChar char="●"/>
            </a:pPr>
            <a:r>
              <a:rPr lang="pt-BR" sz="2000" b="0" i="1" u="none" strike="noStrike" cap="none" baseline="0" dirty="0">
                <a:solidFill>
                  <a:schemeClr val="dk2"/>
                </a:solidFill>
                <a:latin typeface="Helvetica Neue"/>
                <a:ea typeface="Helvetica Neue"/>
                <a:cs typeface="Helvetica Neue"/>
                <a:sym typeface="Helvetica Neue"/>
              </a:rPr>
              <a:t>API </a:t>
            </a:r>
            <a:r>
              <a:rPr lang="pt-BR" sz="2000" b="0" i="0" u="none" strike="noStrike" cap="none" baseline="0" dirty="0">
                <a:solidFill>
                  <a:schemeClr val="dk2"/>
                </a:solidFill>
                <a:latin typeface="Helvetica Neue"/>
                <a:ea typeface="Helvetica Neue"/>
                <a:cs typeface="Helvetica Neue"/>
                <a:sym typeface="Helvetica Neue"/>
              </a:rPr>
              <a:t>deixa a desejar</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Difícil Instalação e configuração</a:t>
            </a:r>
          </a:p>
        </p:txBody>
      </p:sp>
      <p:sp>
        <p:nvSpPr>
          <p:cNvPr id="746" name="Shape 746"/>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59</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4" name="Shape 124"/>
          <p:cNvSpPr txBox="1">
            <a:spLocks noGrp="1"/>
          </p:cNvSpPr>
          <p:nvPr>
            <p:ph type="title"/>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dirty="0">
                <a:solidFill>
                  <a:schemeClr val="lt1"/>
                </a:solidFill>
                <a:latin typeface="Arial"/>
                <a:ea typeface="Arial"/>
                <a:cs typeface="Arial"/>
                <a:sym typeface="Arial"/>
              </a:rPr>
              <a:t>Roteiro</a:t>
            </a:r>
          </a:p>
        </p:txBody>
      </p:sp>
      <p:sp>
        <p:nvSpPr>
          <p:cNvPr id="122" name="Shape 122"/>
          <p:cNvSpPr txBox="1">
            <a:spLocks noGrp="1"/>
          </p:cNvSpPr>
          <p:nvPr>
            <p:ph type="body" idx="1"/>
          </p:nvPr>
        </p:nvSpPr>
        <p:spPr>
          <a:prstGeom prst="rect">
            <a:avLst/>
          </a:prstGeom>
          <a:noFill/>
          <a:ln>
            <a:noFill/>
          </a:ln>
        </p:spPr>
        <p:txBody>
          <a:bodyPr lIns="91425" tIns="91425" rIns="91425" bIns="91425" anchor="t" anchorCtr="0">
            <a:noAutofit/>
          </a:bodyPr>
          <a:lstStyle/>
          <a:p>
            <a:pPr marL="336004" marR="0" lvl="0" indent="-336004" algn="l" rtl="0">
              <a:lnSpc>
                <a:spcPct val="130000"/>
              </a:lnSpc>
              <a:spcBef>
                <a:spcPts val="0"/>
              </a:spcBef>
              <a:spcAft>
                <a:spcPts val="0"/>
              </a:spcAft>
              <a:buClr>
                <a:schemeClr val="dk2"/>
              </a:buClr>
              <a:buSzPct val="75000"/>
              <a:buFont typeface="Helvetica Neue"/>
              <a:buChar char="•"/>
            </a:pPr>
            <a:r>
              <a:rPr lang="pt-BR" sz="1800" i="0" u="none" strike="noStrike" cap="none" baseline="0">
                <a:solidFill>
                  <a:srgbClr val="333333"/>
                </a:solidFill>
                <a:latin typeface="Helvetica Neue"/>
                <a:ea typeface="Helvetica Neue"/>
                <a:cs typeface="Helvetica Neue"/>
                <a:sym typeface="Helvetica Neue"/>
              </a:rPr>
              <a:t>Introdução</a:t>
            </a:r>
          </a:p>
          <a:p>
            <a:pPr marL="336004" marR="0" lvl="0" indent="-336004" algn="l" rtl="0">
              <a:lnSpc>
                <a:spcPct val="130000"/>
              </a:lnSpc>
              <a:spcBef>
                <a:spcPts val="0"/>
              </a:spcBef>
              <a:spcAft>
                <a:spcPts val="0"/>
              </a:spcAft>
              <a:buClr>
                <a:schemeClr val="dk2"/>
              </a:buClr>
              <a:buSzPct val="75000"/>
              <a:buFont typeface="Helvetica Neue"/>
              <a:buChar char="•"/>
            </a:pPr>
            <a:r>
              <a:rPr lang="pt-BR" sz="1800" b="1" i="0" u="none" strike="noStrike" cap="none" baseline="0">
                <a:solidFill>
                  <a:srgbClr val="333333"/>
                </a:solidFill>
                <a:latin typeface="Helvetica Neue"/>
                <a:ea typeface="Helvetica Neue"/>
                <a:cs typeface="Helvetica Neue"/>
                <a:sym typeface="Helvetica Neue"/>
              </a:rPr>
              <a:t>Elementos de uma rede tradicional</a:t>
            </a:r>
          </a:p>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O padrão OpenFlow</a:t>
            </a:r>
          </a:p>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O princípio de Redes Definidas por Software</a:t>
            </a:r>
          </a:p>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Cenários de aplicação</a:t>
            </a:r>
          </a:p>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O controlador SDN</a:t>
            </a:r>
          </a:p>
          <a:p>
            <a:pPr marL="336004" marR="0" lvl="0" indent="-336004" algn="l" rtl="0">
              <a:lnSpc>
                <a:spcPct val="130000"/>
              </a:lnSpc>
              <a:spcBef>
                <a:spcPts val="0"/>
              </a:spcBef>
              <a:spcAft>
                <a:spcPts val="0"/>
              </a:spcAft>
              <a:buClr>
                <a:schemeClr val="dk2"/>
              </a:buClr>
              <a:buSzPct val="75000"/>
              <a:buFont typeface="Helvetica Neue"/>
              <a:buChar char="•"/>
            </a:pPr>
            <a:r>
              <a:rPr lang="pt-BR" sz="1800" b="0" i="0" u="none" strike="noStrike" cap="none" baseline="0">
                <a:solidFill>
                  <a:srgbClr val="333333"/>
                </a:solidFill>
                <a:latin typeface="Helvetica Neue"/>
                <a:ea typeface="Helvetica Neue"/>
                <a:cs typeface="Helvetica Neue"/>
                <a:sym typeface="Helvetica Neue"/>
              </a:rPr>
              <a:t>Exemplos de controladores existentes</a:t>
            </a:r>
          </a:p>
        </p:txBody>
      </p:sp>
      <p:sp>
        <p:nvSpPr>
          <p:cNvPr id="123" name="Shape 123"/>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6</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Shape 751"/>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NOX</a:t>
            </a:r>
          </a:p>
        </p:txBody>
      </p:sp>
      <p:sp>
        <p:nvSpPr>
          <p:cNvPr id="752" name="Shape 752"/>
          <p:cNvSpPr txBox="1">
            <a:spLocks noGrp="1"/>
          </p:cNvSpPr>
          <p:nvPr>
            <p:ph type="body" idx="1"/>
          </p:nvPr>
        </p:nvSpPr>
        <p:spPr>
          <a:prstGeom prst="rect">
            <a:avLst/>
          </a:prstGeom>
          <a:noFill/>
          <a:ln>
            <a:noFill/>
          </a:ln>
        </p:spPr>
        <p:txBody>
          <a:bodyPr lIns="91425" tIns="91425" rIns="91425" bIns="91425" anchor="t" anchorCtr="0">
            <a:noAutofit/>
          </a:bodyPr>
          <a:lstStyle/>
          <a:p>
            <a:pPr marL="457200" marR="0" lvl="0" indent="-285750" algn="l" rtl="0">
              <a:lnSpc>
                <a:spcPct val="100000"/>
              </a:lnSpc>
              <a:spcBef>
                <a:spcPts val="0"/>
              </a:spcBef>
              <a:spcAft>
                <a:spcPts val="1000"/>
              </a:spcAft>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Linux</a:t>
            </a:r>
          </a:p>
          <a:p>
            <a:pPr marL="457200" marR="0" lvl="0" indent="-285750" algn="l" rtl="0">
              <a:lnSpc>
                <a:spcPct val="100000"/>
              </a:lnSpc>
              <a:spcBef>
                <a:spcPts val="0"/>
              </a:spcBef>
              <a:spcAft>
                <a:spcPts val="1000"/>
              </a:spcAft>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C++ e Python (“cola” para módulos C++)</a:t>
            </a:r>
          </a:p>
          <a:p>
            <a:pPr marL="457200" marR="0" lvl="0" indent="-285750" algn="l" rtl="0">
              <a:lnSpc>
                <a:spcPct val="100000"/>
              </a:lnSpc>
              <a:spcBef>
                <a:spcPts val="0"/>
              </a:spcBef>
              <a:spcAft>
                <a:spcPts val="1000"/>
              </a:spcAft>
              <a:buSzPct val="45000"/>
              <a:buFont typeface="Arial"/>
              <a:buChar char="●"/>
            </a:pPr>
            <a:r>
              <a:rPr lang="pt-BR" sz="2000" b="0" i="1" u="none" strike="noStrike" cap="none" baseline="0">
                <a:solidFill>
                  <a:schemeClr val="dk2"/>
                </a:solidFill>
                <a:latin typeface="Helvetica Neue"/>
                <a:ea typeface="Helvetica Neue"/>
                <a:cs typeface="Helvetica Neue"/>
                <a:sym typeface="Helvetica Neue"/>
              </a:rPr>
              <a:t>Cooperative multithreading</a:t>
            </a:r>
          </a:p>
          <a:p>
            <a:pPr marL="457200" marR="0" lvl="0" indent="-285750" algn="l" rtl="0">
              <a:lnSpc>
                <a:spcPct val="100000"/>
              </a:lnSpc>
              <a:spcBef>
                <a:spcPts val="0"/>
              </a:spcBef>
              <a:spcAft>
                <a:spcPts val="1000"/>
              </a:spcAft>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Sistema de componentes</a:t>
            </a:r>
          </a:p>
          <a:p>
            <a:pPr marL="457200" marR="0" lvl="0" indent="-285750" algn="l" rtl="0">
              <a:lnSpc>
                <a:spcPct val="100000"/>
              </a:lnSpc>
              <a:spcBef>
                <a:spcPts val="0"/>
              </a:spcBef>
              <a:spcAft>
                <a:spcPts val="1000"/>
              </a:spcAft>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Programação orientada a eventos</a:t>
            </a:r>
          </a:p>
          <a:p>
            <a:pPr marL="457200" marR="0" lvl="0" indent="-285750" algn="l" rtl="0">
              <a:lnSpc>
                <a:spcPct val="100000"/>
              </a:lnSpc>
              <a:spcBef>
                <a:spcPts val="0"/>
              </a:spcBef>
              <a:spcAft>
                <a:spcPts val="1000"/>
              </a:spcAft>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Algumas aplicações distribuídas com o Software</a:t>
            </a:r>
          </a:p>
        </p:txBody>
      </p:sp>
      <p:sp>
        <p:nvSpPr>
          <p:cNvPr id="753" name="Shape 753"/>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60</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Shape 758"/>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POX</a:t>
            </a:r>
          </a:p>
        </p:txBody>
      </p:sp>
      <p:sp>
        <p:nvSpPr>
          <p:cNvPr id="759" name="Shape 759"/>
          <p:cNvSpPr txBox="1">
            <a:spLocks noGrp="1"/>
          </p:cNvSpPr>
          <p:nvPr>
            <p:ph type="body" idx="1"/>
          </p:nvPr>
        </p:nvSpPr>
        <p:spPr>
          <a:prstGeom prst="rect">
            <a:avLst/>
          </a:prstGeom>
          <a:noFill/>
          <a:ln>
            <a:noFill/>
          </a:ln>
        </p:spPr>
        <p:txBody>
          <a:bodyPr lIns="91425" tIns="91425" rIns="91425" bIns="91425" anchor="t" anchorCtr="0">
            <a:noAutofit/>
          </a:bodyPr>
          <a:lstStyle/>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Implementação </a:t>
            </a:r>
            <a:r>
              <a:rPr lang="pt-BR" sz="2000" dirty="0" err="1">
                <a:solidFill>
                  <a:schemeClr val="dk2"/>
                </a:solidFill>
                <a:latin typeface="Helvetica Neue"/>
                <a:ea typeface="Helvetica Neue"/>
                <a:cs typeface="Helvetica Neue"/>
                <a:sym typeface="Helvetica Neue"/>
              </a:rPr>
              <a:t>Python</a:t>
            </a:r>
            <a:r>
              <a:rPr lang="pt-BR" sz="2000" dirty="0">
                <a:solidFill>
                  <a:schemeClr val="dk2"/>
                </a:solidFill>
                <a:latin typeface="Helvetica Neue"/>
                <a:ea typeface="Helvetica Neue"/>
                <a:cs typeface="Helvetica Neue"/>
                <a:sym typeface="Helvetica Neue"/>
              </a:rPr>
              <a:t>, código aberto, baseada </a:t>
            </a:r>
            <a:r>
              <a:rPr lang="pt-BR" sz="2000" b="0" i="0" u="none" strike="noStrike" cap="none" baseline="0" dirty="0">
                <a:solidFill>
                  <a:schemeClr val="dk2"/>
                </a:solidFill>
                <a:latin typeface="Helvetica Neue"/>
                <a:ea typeface="Helvetica Neue"/>
                <a:cs typeface="Helvetica Neue"/>
                <a:sym typeface="Helvetica Neue"/>
              </a:rPr>
              <a:t>no NOX</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Suporta apenas a versão 1.0 do protocolo </a:t>
            </a:r>
            <a:r>
              <a:rPr lang="pt-BR" sz="2000" b="0" i="0" u="none" strike="noStrike" cap="none" baseline="0" dirty="0" err="1">
                <a:solidFill>
                  <a:schemeClr val="dk2"/>
                </a:solidFill>
                <a:latin typeface="Helvetica Neue"/>
                <a:ea typeface="Helvetica Neue"/>
                <a:cs typeface="Helvetica Neue"/>
                <a:sym typeface="Helvetica Neue"/>
              </a:rPr>
              <a:t>OpenFlow</a:t>
            </a:r>
            <a:endParaRPr lang="pt-BR" sz="2000" b="0" i="0" u="none" strike="noStrike" cap="none" baseline="0" dirty="0">
              <a:solidFill>
                <a:schemeClr val="dk2"/>
              </a:solidFill>
              <a:latin typeface="Helvetica Neue"/>
              <a:ea typeface="Helvetica Neue"/>
              <a:cs typeface="Helvetica Neue"/>
              <a:sym typeface="Helvetica Neue"/>
            </a:endParaRP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Amplamente utilizado</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Possui suporte oficial</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Menor tempo de aprendizagem quando comparado com outros controladores</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Baixo desempenho</a:t>
            </a:r>
          </a:p>
        </p:txBody>
      </p:sp>
      <p:sp>
        <p:nvSpPr>
          <p:cNvPr id="760" name="Shape 760"/>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61</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 RYU</a:t>
            </a:r>
          </a:p>
        </p:txBody>
      </p:sp>
      <p:sp>
        <p:nvSpPr>
          <p:cNvPr id="766" name="Shape 766"/>
          <p:cNvSpPr txBox="1">
            <a:spLocks noGrp="1"/>
          </p:cNvSpPr>
          <p:nvPr>
            <p:ph type="body" idx="1"/>
          </p:nvPr>
        </p:nvSpPr>
        <p:spPr>
          <a:prstGeom prst="rect">
            <a:avLst/>
          </a:prstGeom>
          <a:noFill/>
          <a:ln>
            <a:noFill/>
          </a:ln>
        </p:spPr>
        <p:txBody>
          <a:bodyPr lIns="91425" tIns="91425" rIns="91425" bIns="91425" anchor="t" anchorCtr="0">
            <a:noAutofit/>
          </a:bodyPr>
          <a:lstStyle/>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Controlador </a:t>
            </a:r>
            <a:r>
              <a:rPr lang="pt-BR" sz="2000" dirty="0" err="1">
                <a:solidFill>
                  <a:schemeClr val="dk2"/>
                </a:solidFill>
                <a:latin typeface="Helvetica Neue"/>
                <a:ea typeface="Helvetica Neue"/>
                <a:cs typeface="Helvetica Neue"/>
                <a:sym typeface="Helvetica Neue"/>
              </a:rPr>
              <a:t>Python</a:t>
            </a:r>
            <a:r>
              <a:rPr lang="pt-BR" sz="2000" dirty="0">
                <a:solidFill>
                  <a:schemeClr val="dk2"/>
                </a:solidFill>
                <a:latin typeface="Helvetica Neue"/>
                <a:ea typeface="Helvetica Neue"/>
                <a:cs typeface="Helvetica Neue"/>
                <a:sym typeface="Helvetica Neue"/>
              </a:rPr>
              <a:t> de código aberto</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Suporta as versões de </a:t>
            </a:r>
            <a:r>
              <a:rPr lang="pt-BR" sz="2000" b="0" i="0" u="none" strike="noStrike" cap="none" baseline="0" dirty="0" err="1">
                <a:solidFill>
                  <a:schemeClr val="dk2"/>
                </a:solidFill>
                <a:latin typeface="Helvetica Neue"/>
                <a:ea typeface="Helvetica Neue"/>
                <a:cs typeface="Helvetica Neue"/>
                <a:sym typeface="Helvetica Neue"/>
              </a:rPr>
              <a:t>OpenFlow</a:t>
            </a:r>
            <a:r>
              <a:rPr lang="pt-BR" sz="2000" b="0" i="0" u="none" strike="noStrike" cap="none" baseline="0" dirty="0">
                <a:solidFill>
                  <a:schemeClr val="dk2"/>
                </a:solidFill>
                <a:latin typeface="Helvetica Neue"/>
                <a:ea typeface="Helvetica Neue"/>
                <a:cs typeface="Helvetica Neue"/>
                <a:sym typeface="Helvetica Neue"/>
              </a:rPr>
              <a:t> 1.0, 1.2, 1.3 e 1.4</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Possui integração com o </a:t>
            </a:r>
            <a:r>
              <a:rPr lang="pt-BR" sz="2000" dirty="0">
                <a:solidFill>
                  <a:schemeClr val="dk2"/>
                </a:solidFill>
                <a:latin typeface="Helvetica Neue"/>
                <a:ea typeface="Helvetica Neue"/>
                <a:cs typeface="Helvetica Neue"/>
                <a:sym typeface="Helvetica Neue"/>
              </a:rPr>
              <a:t>ambiente de </a:t>
            </a:r>
            <a:r>
              <a:rPr lang="pt-BR" sz="2000" dirty="0" err="1">
                <a:solidFill>
                  <a:schemeClr val="dk2"/>
                </a:solidFill>
                <a:latin typeface="Helvetica Neue"/>
                <a:ea typeface="Helvetica Neue"/>
                <a:cs typeface="Helvetica Neue"/>
                <a:sym typeface="Helvetica Neue"/>
              </a:rPr>
              <a:t>virtualização</a:t>
            </a:r>
            <a:r>
              <a:rPr lang="pt-BR" sz="2000" dirty="0">
                <a:solidFill>
                  <a:schemeClr val="dk2"/>
                </a:solidFill>
                <a:latin typeface="Helvetica Neue"/>
                <a:ea typeface="Helvetica Neue"/>
                <a:cs typeface="Helvetica Neue"/>
                <a:sym typeface="Helvetica Neue"/>
              </a:rPr>
              <a:t> </a:t>
            </a:r>
            <a:r>
              <a:rPr lang="pt-BR" sz="2000" dirty="0" err="1">
                <a:solidFill>
                  <a:schemeClr val="dk2"/>
                </a:solidFill>
                <a:latin typeface="Helvetica Neue"/>
                <a:ea typeface="Helvetica Neue"/>
                <a:cs typeface="Helvetica Neue"/>
                <a:sym typeface="Helvetica Neue"/>
              </a:rPr>
              <a:t>OpenStack</a:t>
            </a:r>
            <a:r>
              <a:rPr lang="pt-BR" sz="2000" b="0" i="0" u="none" strike="noStrike" cap="none" baseline="0" dirty="0">
                <a:solidFill>
                  <a:schemeClr val="dk2"/>
                </a:solidFill>
                <a:latin typeface="Helvetica Neue"/>
                <a:ea typeface="Helvetica Neue"/>
                <a:cs typeface="Helvetica Neue"/>
                <a:sym typeface="Helvetica Neue"/>
              </a:rPr>
              <a:t>; </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Tempo de aprendizagem moderado</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Baixo desempenho</a:t>
            </a:r>
          </a:p>
        </p:txBody>
      </p:sp>
      <p:sp>
        <p:nvSpPr>
          <p:cNvPr id="767" name="Shape 767"/>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62</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Shape 772"/>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FloodLight</a:t>
            </a:r>
          </a:p>
        </p:txBody>
      </p:sp>
      <p:sp>
        <p:nvSpPr>
          <p:cNvPr id="773" name="Shape 773"/>
          <p:cNvSpPr txBox="1">
            <a:spLocks noGrp="1"/>
          </p:cNvSpPr>
          <p:nvPr>
            <p:ph type="body" idx="1"/>
          </p:nvPr>
        </p:nvSpPr>
        <p:spPr>
          <a:prstGeom prst="rect">
            <a:avLst/>
          </a:prstGeom>
          <a:noFill/>
          <a:ln>
            <a:noFill/>
          </a:ln>
        </p:spPr>
        <p:txBody>
          <a:bodyPr lIns="91425" tIns="91425" rIns="91425" bIns="91425" anchor="t" anchorCtr="0">
            <a:noAutofit/>
          </a:bodyPr>
          <a:lstStyle/>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Controlador </a:t>
            </a:r>
            <a:r>
              <a:rPr lang="pt-BR" sz="2000" dirty="0">
                <a:solidFill>
                  <a:schemeClr val="dk2"/>
                </a:solidFill>
                <a:latin typeface="Helvetica Neue"/>
                <a:ea typeface="Helvetica Neue"/>
                <a:cs typeface="Helvetica Neue"/>
                <a:sym typeface="Helvetica Neue"/>
              </a:rPr>
              <a:t>Java/</a:t>
            </a:r>
            <a:r>
              <a:rPr lang="pt-BR" sz="2000" dirty="0" err="1">
                <a:solidFill>
                  <a:schemeClr val="dk2"/>
                </a:solidFill>
                <a:latin typeface="Helvetica Neue"/>
                <a:ea typeface="Helvetica Neue"/>
                <a:cs typeface="Helvetica Neue"/>
                <a:sym typeface="Helvetica Neue"/>
              </a:rPr>
              <a:t>Python</a:t>
            </a:r>
            <a:r>
              <a:rPr lang="pt-BR" sz="2000" dirty="0">
                <a:solidFill>
                  <a:schemeClr val="dk2"/>
                </a:solidFill>
                <a:latin typeface="Helvetica Neue"/>
                <a:ea typeface="Helvetica Neue"/>
                <a:cs typeface="Helvetica Neue"/>
                <a:sym typeface="Helvetica Neue"/>
              </a:rPr>
              <a:t> de código aberto</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Suporta apenas a versão 1.0 do protocolo Open </a:t>
            </a:r>
            <a:r>
              <a:rPr lang="pt-BR" sz="2000" b="0" i="0" u="none" strike="noStrike" cap="none" baseline="0" dirty="0" err="1">
                <a:solidFill>
                  <a:schemeClr val="dk2"/>
                </a:solidFill>
                <a:latin typeface="Helvetica Neue"/>
                <a:ea typeface="Helvetica Neue"/>
                <a:cs typeface="Helvetica Neue"/>
                <a:sym typeface="Helvetica Neue"/>
              </a:rPr>
              <a:t>Flow</a:t>
            </a:r>
            <a:endParaRPr lang="pt-BR" sz="2000" b="0" i="0" u="none" strike="noStrike" cap="none" baseline="0" dirty="0">
              <a:solidFill>
                <a:schemeClr val="dk2"/>
              </a:solidFill>
              <a:latin typeface="Helvetica Neue"/>
              <a:ea typeface="Helvetica Neue"/>
              <a:cs typeface="Helvetica Neue"/>
              <a:sym typeface="Helvetica Neue"/>
            </a:endParaRP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Suporte da Big Switch Networks</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Documentação de boa qualidade </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Alto desempenho</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Permite interação com o controlador a partir de uma API </a:t>
            </a:r>
            <a:r>
              <a:rPr lang="pt-BR" sz="2000" b="0" i="1" u="none" strike="noStrike" cap="none" baseline="0" dirty="0">
                <a:solidFill>
                  <a:schemeClr val="dk2"/>
                </a:solidFill>
                <a:latin typeface="Helvetica Neue"/>
                <a:ea typeface="Helvetica Neue"/>
                <a:cs typeface="Helvetica Neue"/>
                <a:sym typeface="Helvetica Neue"/>
              </a:rPr>
              <a:t>REST</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Integração com </a:t>
            </a:r>
            <a:r>
              <a:rPr lang="pt-BR" sz="2000" b="0" i="1" u="none" strike="noStrike" cap="none" baseline="0" dirty="0" err="1">
                <a:solidFill>
                  <a:schemeClr val="dk2"/>
                </a:solidFill>
                <a:latin typeface="Helvetica Neue"/>
                <a:ea typeface="Helvetica Neue"/>
                <a:cs typeface="Helvetica Neue"/>
                <a:sym typeface="Helvetica Neue"/>
              </a:rPr>
              <a:t>OpenStack</a:t>
            </a:r>
            <a:r>
              <a:rPr lang="pt-BR" sz="2000" b="0" i="0" u="none" strike="noStrike" cap="none" baseline="0" dirty="0">
                <a:solidFill>
                  <a:schemeClr val="dk2"/>
                </a:solidFill>
                <a:latin typeface="Helvetica Neue"/>
                <a:ea typeface="Helvetica Neue"/>
                <a:cs typeface="Helvetica Neue"/>
                <a:sym typeface="Helvetica Neue"/>
              </a:rPr>
              <a:t> </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Maior tempo de aprendizagem </a:t>
            </a:r>
          </a:p>
        </p:txBody>
      </p:sp>
      <p:sp>
        <p:nvSpPr>
          <p:cNvPr id="774" name="Shape 774"/>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63</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Shape 779"/>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OpenDaylight</a:t>
            </a:r>
          </a:p>
        </p:txBody>
      </p:sp>
      <p:sp>
        <p:nvSpPr>
          <p:cNvPr id="780" name="Shape 780"/>
          <p:cNvSpPr txBox="1">
            <a:spLocks noGrp="1"/>
          </p:cNvSpPr>
          <p:nvPr>
            <p:ph type="body" idx="1"/>
          </p:nvPr>
        </p:nvSpPr>
        <p:spPr>
          <a:prstGeom prst="rect">
            <a:avLst/>
          </a:prstGeom>
          <a:noFill/>
          <a:ln>
            <a:noFill/>
          </a:ln>
        </p:spPr>
        <p:txBody>
          <a:bodyPr lIns="91425" tIns="91425" rIns="91425" bIns="91425" anchor="t" anchorCtr="0">
            <a:noAutofit/>
          </a:bodyPr>
          <a:lstStyle/>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Controlador </a:t>
            </a:r>
            <a:r>
              <a:rPr lang="pt-BR" sz="2000" dirty="0">
                <a:solidFill>
                  <a:schemeClr val="dk2"/>
                </a:solidFill>
                <a:latin typeface="Helvetica Neue"/>
                <a:ea typeface="Helvetica Neue"/>
                <a:cs typeface="Helvetica Neue"/>
                <a:sym typeface="Helvetica Neue"/>
              </a:rPr>
              <a:t>Java de código aberto </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Plataforma de programação de redes baseada em diferentes padrões industriais</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Desempenho em níveis adequados para produção</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Integração com o sistema </a:t>
            </a:r>
            <a:r>
              <a:rPr lang="pt-BR" sz="2000" b="0" i="1" u="none" strike="noStrike" cap="none" baseline="0" dirty="0" err="1">
                <a:solidFill>
                  <a:schemeClr val="dk2"/>
                </a:solidFill>
                <a:latin typeface="Helvetica Neue"/>
                <a:ea typeface="Helvetica Neue"/>
                <a:cs typeface="Helvetica Neue"/>
                <a:sym typeface="Helvetica Neue"/>
              </a:rPr>
              <a:t>OpenStack</a:t>
            </a:r>
            <a:r>
              <a:rPr lang="pt-BR" sz="2000" b="0" i="0" u="none" strike="noStrike" cap="none" baseline="0" dirty="0">
                <a:solidFill>
                  <a:schemeClr val="dk2"/>
                </a:solidFill>
                <a:latin typeface="Helvetica Neue"/>
                <a:ea typeface="Helvetica Neue"/>
                <a:cs typeface="Helvetica Neue"/>
                <a:sym typeface="Helvetica Neue"/>
              </a:rPr>
              <a:t> </a:t>
            </a:r>
          </a:p>
          <a:p>
            <a:pPr marL="457200" marR="0" lvl="0" indent="-285750" algn="l" rtl="0">
              <a:lnSpc>
                <a:spcPct val="100000"/>
              </a:lnSpc>
              <a:spcBef>
                <a:spcPts val="0"/>
              </a:spcBef>
              <a:spcAft>
                <a:spcPts val="1000"/>
              </a:spcAft>
              <a:buClr>
                <a:schemeClr val="dk2"/>
              </a:buClr>
              <a:buSzPct val="45000"/>
              <a:buFont typeface="Arial"/>
              <a:buChar char="●"/>
            </a:pPr>
            <a:r>
              <a:rPr lang="pt-BR" sz="2000" b="0" i="0" u="none" strike="noStrike" cap="none" baseline="0" dirty="0">
                <a:solidFill>
                  <a:schemeClr val="dk2"/>
                </a:solidFill>
                <a:latin typeface="Helvetica Neue"/>
                <a:ea typeface="Helvetica Neue"/>
                <a:cs typeface="Helvetica Neue"/>
                <a:sym typeface="Helvetica Neue"/>
              </a:rPr>
              <a:t>Maior complexidade e tempo de aprendizado</a:t>
            </a:r>
          </a:p>
          <a:p>
            <a:pPr marL="457200" marR="0" lvl="0" indent="-285750" algn="l" rtl="0">
              <a:lnSpc>
                <a:spcPct val="100000"/>
              </a:lnSpc>
              <a:spcBef>
                <a:spcPts val="0"/>
              </a:spcBef>
              <a:spcAft>
                <a:spcPts val="1000"/>
              </a:spcAft>
              <a:buClr>
                <a:schemeClr val="dk2"/>
              </a:buClr>
              <a:buSzPct val="45000"/>
              <a:buFont typeface="Arial"/>
              <a:buChar char="●"/>
            </a:pPr>
            <a:r>
              <a:rPr lang="pt-BR" sz="2000" b="0" i="1" u="none" strike="noStrike" cap="none" baseline="0" dirty="0" err="1">
                <a:solidFill>
                  <a:schemeClr val="dk2"/>
                </a:solidFill>
                <a:latin typeface="Helvetica Neue"/>
                <a:ea typeface="Helvetica Neue"/>
                <a:cs typeface="Helvetica Neue"/>
                <a:sym typeface="Helvetica Neue"/>
              </a:rPr>
              <a:t>Northbound</a:t>
            </a:r>
            <a:r>
              <a:rPr lang="pt-BR" sz="2000" b="0" i="1" u="none" strike="noStrike" cap="none" baseline="0" dirty="0">
                <a:solidFill>
                  <a:schemeClr val="dk2"/>
                </a:solidFill>
                <a:latin typeface="Helvetica Neue"/>
                <a:ea typeface="Helvetica Neue"/>
                <a:cs typeface="Helvetica Neue"/>
                <a:sym typeface="Helvetica Neue"/>
              </a:rPr>
              <a:t> </a:t>
            </a:r>
            <a:r>
              <a:rPr lang="pt-BR" sz="2000" b="0" i="0" u="none" strike="noStrike" cap="none" baseline="0" dirty="0">
                <a:solidFill>
                  <a:schemeClr val="dk2"/>
                </a:solidFill>
                <a:latin typeface="Helvetica Neue"/>
                <a:ea typeface="Helvetica Neue"/>
                <a:cs typeface="Helvetica Neue"/>
                <a:sym typeface="Helvetica Neue"/>
              </a:rPr>
              <a:t>e </a:t>
            </a:r>
            <a:r>
              <a:rPr lang="pt-BR" sz="2000" b="0" i="1" u="none" strike="noStrike" cap="none" baseline="0" dirty="0" err="1">
                <a:solidFill>
                  <a:schemeClr val="dk2"/>
                </a:solidFill>
                <a:latin typeface="Helvetica Neue"/>
                <a:ea typeface="Helvetica Neue"/>
                <a:cs typeface="Helvetica Neue"/>
                <a:sym typeface="Helvetica Neue"/>
              </a:rPr>
              <a:t>Southbound</a:t>
            </a:r>
            <a:r>
              <a:rPr lang="pt-BR" sz="2000" b="0" i="1" u="none" strike="noStrike" cap="none" baseline="0" dirty="0">
                <a:solidFill>
                  <a:schemeClr val="dk2"/>
                </a:solidFill>
                <a:latin typeface="Helvetica Neue"/>
                <a:ea typeface="Helvetica Neue"/>
                <a:cs typeface="Helvetica Neue"/>
                <a:sym typeface="Helvetica Neue"/>
              </a:rPr>
              <a:t> </a:t>
            </a:r>
            <a:r>
              <a:rPr lang="pt-BR" sz="2000" b="0" i="0" u="none" strike="noStrike" cap="none" baseline="0" dirty="0">
                <a:solidFill>
                  <a:schemeClr val="dk2"/>
                </a:solidFill>
                <a:latin typeface="Helvetica Neue"/>
                <a:ea typeface="Helvetica Neue"/>
                <a:cs typeface="Helvetica Neue"/>
                <a:sym typeface="Helvetica Neue"/>
              </a:rPr>
              <a:t>API claramente definidas</a:t>
            </a:r>
          </a:p>
        </p:txBody>
      </p:sp>
      <p:sp>
        <p:nvSpPr>
          <p:cNvPr id="781" name="Shape 781"/>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64</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Shape 786"/>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ONIX</a:t>
            </a:r>
          </a:p>
        </p:txBody>
      </p:sp>
      <p:sp>
        <p:nvSpPr>
          <p:cNvPr id="787" name="Shape 787"/>
          <p:cNvSpPr txBox="1">
            <a:spLocks noGrp="1"/>
          </p:cNvSpPr>
          <p:nvPr>
            <p:ph type="body" idx="1"/>
          </p:nvPr>
        </p:nvSpPr>
        <p:spPr>
          <a:prstGeom prst="rect">
            <a:avLst/>
          </a:prstGeom>
          <a:noFill/>
          <a:ln>
            <a:noFill/>
          </a:ln>
        </p:spPr>
        <p:txBody>
          <a:bodyPr lIns="91425" tIns="91425" rIns="91425" bIns="91425" anchor="t" anchorCtr="0">
            <a:noAutofit/>
          </a:bodyPr>
          <a:lstStyle/>
          <a:p>
            <a:pPr marL="457200" marR="0" lvl="0" indent="-285750" algn="l" rtl="0">
              <a:lnSpc>
                <a:spcPct val="100000"/>
              </a:lnSpc>
              <a:spcBef>
                <a:spcPts val="0"/>
              </a:spcBef>
              <a:spcAft>
                <a:spcPts val="4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Projeto conjunto NEC, Google, Yahoo!</a:t>
            </a:r>
          </a:p>
          <a:p>
            <a:pPr marL="457200" marR="0" lvl="0" indent="-285750" algn="l" rtl="0">
              <a:lnSpc>
                <a:spcPct val="100000"/>
              </a:lnSpc>
              <a:spcBef>
                <a:spcPts val="0"/>
              </a:spcBef>
              <a:spcAft>
                <a:spcPts val="4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Código fechado, apenas descrito em um artigo</a:t>
            </a:r>
          </a:p>
          <a:p>
            <a:pPr marL="457200" marR="0" lvl="0" indent="-285750" algn="l" rtl="0">
              <a:lnSpc>
                <a:spcPct val="100000"/>
              </a:lnSpc>
              <a:spcBef>
                <a:spcPts val="0"/>
              </a:spcBef>
              <a:spcAft>
                <a:spcPts val="4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Define uma estrutura de dados que representa a visão global da rede através de um grafo (NIB, </a:t>
            </a:r>
            <a:r>
              <a:rPr lang="pt-BR" sz="2000" b="0" i="1" u="none" strike="noStrike" cap="none" baseline="0">
                <a:solidFill>
                  <a:schemeClr val="dk2"/>
                </a:solidFill>
                <a:latin typeface="Helvetica Neue"/>
                <a:ea typeface="Helvetica Neue"/>
                <a:cs typeface="Helvetica Neue"/>
                <a:sym typeface="Helvetica Neue"/>
              </a:rPr>
              <a:t>Network Information Base</a:t>
            </a:r>
            <a:r>
              <a:rPr lang="pt-BR" sz="2000" b="0" i="0" u="none" strike="noStrike" cap="none" baseline="0">
                <a:solidFill>
                  <a:schemeClr val="dk2"/>
                </a:solidFill>
                <a:latin typeface="Helvetica Neue"/>
                <a:ea typeface="Helvetica Neue"/>
                <a:cs typeface="Helvetica Neue"/>
                <a:sym typeface="Helvetica Neue"/>
              </a:rPr>
              <a:t>)</a:t>
            </a:r>
          </a:p>
          <a:p>
            <a:pPr marL="457200" marR="0" lvl="0" indent="-285750" algn="l" rtl="0">
              <a:lnSpc>
                <a:spcPct val="100000"/>
              </a:lnSpc>
              <a:spcBef>
                <a:spcPts val="0"/>
              </a:spcBef>
              <a:spcAft>
                <a:spcPts val="4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Controle da rede é feito alterando-se a </a:t>
            </a:r>
            <a:r>
              <a:rPr lang="pt-BR" sz="2000" b="0" i="1" u="none" strike="noStrike" cap="none" baseline="0">
                <a:solidFill>
                  <a:schemeClr val="dk2"/>
                </a:solidFill>
                <a:latin typeface="Helvetica Neue"/>
                <a:ea typeface="Helvetica Neue"/>
                <a:cs typeface="Helvetica Neue"/>
                <a:sym typeface="Helvetica Neue"/>
              </a:rPr>
              <a:t>NIB</a:t>
            </a:r>
          </a:p>
          <a:p>
            <a:pPr marL="914400" marR="0" lvl="1" indent="-228600" algn="l" rtl="0">
              <a:lnSpc>
                <a:spcPct val="100000"/>
              </a:lnSpc>
              <a:spcBef>
                <a:spcPts val="0"/>
              </a:spcBef>
              <a:spcAft>
                <a:spcPts val="400"/>
              </a:spcAft>
              <a:buClr>
                <a:srgbClr val="434343"/>
              </a:buClr>
              <a:buSzPct val="45000"/>
              <a:buFont typeface="Arial"/>
            </a:pPr>
            <a:r>
              <a:rPr lang="pt-BR" sz="2000" b="0" i="0" u="none" strike="noStrike" cap="none" baseline="0">
                <a:solidFill>
                  <a:srgbClr val="434343"/>
                </a:solidFill>
                <a:latin typeface="Helvetica Neue"/>
                <a:ea typeface="Helvetica Neue"/>
                <a:cs typeface="Helvetica Neue"/>
                <a:sym typeface="Helvetica Neue"/>
              </a:rPr>
              <a:t>Alterações se transformam em comandos para os elementos de comutação</a:t>
            </a:r>
          </a:p>
          <a:p>
            <a:pPr marL="457200" marR="0" lvl="0" indent="-285750" algn="l" rtl="0">
              <a:lnSpc>
                <a:spcPct val="100000"/>
              </a:lnSpc>
              <a:spcBef>
                <a:spcPts val="0"/>
              </a:spcBef>
              <a:spcAft>
                <a:spcPts val="4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Ao particionar e replicar a NIB entre máquinas, atinge alta escalabilidade e confiabilidade</a:t>
            </a:r>
          </a:p>
          <a:p>
            <a:pPr marL="457200" marR="0" lvl="0" indent="-285750" algn="l" rtl="0">
              <a:lnSpc>
                <a:spcPct val="100000"/>
              </a:lnSpc>
              <a:spcBef>
                <a:spcPts val="0"/>
              </a:spcBef>
              <a:spcAft>
                <a:spcPts val="400"/>
              </a:spcAft>
              <a:buClr>
                <a:schemeClr val="dk2"/>
              </a:buClr>
              <a:buSzPct val="45000"/>
              <a:buFont typeface="Arial"/>
              <a:buChar char="●"/>
            </a:pPr>
            <a:r>
              <a:rPr lang="pt-BR" sz="2000" b="0" i="0" u="none" strike="noStrike" cap="none" baseline="0">
                <a:solidFill>
                  <a:schemeClr val="dk2"/>
                </a:solidFill>
                <a:latin typeface="Helvetica Neue"/>
                <a:ea typeface="Helvetica Neue"/>
                <a:cs typeface="Helvetica Neue"/>
                <a:sym typeface="Helvetica Neue"/>
              </a:rPr>
              <a:t>Consistência entre máquinas é garantida pela implementação</a:t>
            </a:r>
          </a:p>
        </p:txBody>
      </p:sp>
      <p:sp>
        <p:nvSpPr>
          <p:cNvPr id="788" name="Shape 788"/>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65</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Shape 793"/>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dirty="0">
                <a:solidFill>
                  <a:schemeClr val="lt1"/>
                </a:solidFill>
                <a:latin typeface="Arial"/>
                <a:ea typeface="Arial"/>
                <a:cs typeface="Arial"/>
                <a:sym typeface="Arial"/>
              </a:rPr>
              <a:t>ONOS</a:t>
            </a:r>
          </a:p>
        </p:txBody>
      </p:sp>
      <p:sp>
        <p:nvSpPr>
          <p:cNvPr id="795" name="Shape 795"/>
          <p:cNvSpPr txBox="1">
            <a:spLocks noGrp="1"/>
          </p:cNvSpPr>
          <p:nvPr>
            <p:ph type="body" idx="1"/>
          </p:nvPr>
        </p:nvSpPr>
        <p:spPr>
          <a:prstGeom prst="rect">
            <a:avLst/>
          </a:prstGeom>
          <a:noFill/>
          <a:ln>
            <a:noFill/>
          </a:ln>
        </p:spPr>
        <p:txBody>
          <a:bodyPr lIns="91425" tIns="91425" rIns="91425" bIns="91425" anchor="t" anchorCtr="0">
            <a:noAutofit/>
          </a:bodyPr>
          <a:lstStyle/>
          <a:p>
            <a:pPr marL="457200" marR="0" lvl="0" indent="-285750" algn="l" rtl="0">
              <a:lnSpc>
                <a:spcPct val="100000"/>
              </a:lnSpc>
              <a:spcBef>
                <a:spcPts val="0"/>
              </a:spcBef>
              <a:spcAft>
                <a:spcPts val="1000"/>
              </a:spcAft>
              <a:buClr>
                <a:schemeClr val="dk2"/>
              </a:buClr>
              <a:buSzPct val="45000"/>
              <a:buFont typeface="Helvetica Neue"/>
              <a:buChar char="●"/>
            </a:pPr>
            <a:r>
              <a:rPr lang="pt-BR" sz="2000" b="0" i="0" u="none" strike="noStrike" cap="none" baseline="0" dirty="0">
                <a:solidFill>
                  <a:schemeClr val="dk2"/>
                </a:solidFill>
                <a:latin typeface="Helvetica Neue"/>
                <a:ea typeface="Helvetica Neue"/>
                <a:cs typeface="Helvetica Neue"/>
                <a:sym typeface="Helvetica Neue"/>
              </a:rPr>
              <a:t>Controlador de código aberto em </a:t>
            </a:r>
            <a:r>
              <a:rPr lang="pt-BR" sz="2000" b="0" i="0" u="none" strike="noStrike" cap="none" baseline="0" dirty="0" err="1">
                <a:solidFill>
                  <a:schemeClr val="dk2"/>
                </a:solidFill>
                <a:latin typeface="Helvetica Neue"/>
                <a:ea typeface="Helvetica Neue"/>
                <a:cs typeface="Helvetica Neue"/>
                <a:sym typeface="Helvetica Neue"/>
              </a:rPr>
              <a:t>java</a:t>
            </a:r>
            <a:endParaRPr lang="pt-BR" sz="2000" b="0" i="0" u="none" strike="noStrike" cap="none" baseline="0" dirty="0">
              <a:solidFill>
                <a:schemeClr val="dk2"/>
              </a:solidFill>
              <a:latin typeface="Helvetica Neue"/>
              <a:ea typeface="Helvetica Neue"/>
              <a:cs typeface="Helvetica Neue"/>
              <a:sym typeface="Helvetica Neue"/>
            </a:endParaRPr>
          </a:p>
          <a:p>
            <a:pPr marL="457200" marR="0" lvl="0" indent="-285750" algn="l" rtl="0">
              <a:lnSpc>
                <a:spcPct val="100000"/>
              </a:lnSpc>
              <a:spcBef>
                <a:spcPts val="0"/>
              </a:spcBef>
              <a:spcAft>
                <a:spcPts val="1000"/>
              </a:spcAft>
              <a:buClr>
                <a:schemeClr val="dk2"/>
              </a:buClr>
              <a:buSzPct val="45000"/>
              <a:buFont typeface="Helvetica Neue"/>
              <a:buChar char="●"/>
            </a:pPr>
            <a:r>
              <a:rPr lang="pt-BR" sz="2000" b="0" i="0" u="none" strike="noStrike" cap="none" baseline="0" dirty="0">
                <a:solidFill>
                  <a:schemeClr val="dk2"/>
                </a:solidFill>
                <a:latin typeface="Helvetica Neue"/>
                <a:ea typeface="Helvetica Neue"/>
                <a:cs typeface="Helvetica Neue"/>
                <a:sym typeface="Helvetica Neue"/>
              </a:rPr>
              <a:t>Distribui o estado da rede em múltiplos controladores distribuídos</a:t>
            </a:r>
          </a:p>
          <a:p>
            <a:pPr marL="457200" marR="0" lvl="0" indent="-285750" algn="l" rtl="0">
              <a:lnSpc>
                <a:spcPct val="100000"/>
              </a:lnSpc>
              <a:spcBef>
                <a:spcPts val="0"/>
              </a:spcBef>
              <a:spcAft>
                <a:spcPts val="1000"/>
              </a:spcAft>
              <a:buClr>
                <a:schemeClr val="dk2"/>
              </a:buClr>
              <a:buSzPct val="45000"/>
              <a:buFont typeface="Helvetica Neue"/>
              <a:buChar char="●"/>
            </a:pPr>
            <a:r>
              <a:rPr lang="pt-BR" sz="2000" b="0" i="0" u="none" strike="noStrike" cap="none" baseline="0" dirty="0">
                <a:solidFill>
                  <a:schemeClr val="dk2"/>
                </a:solidFill>
                <a:latin typeface="Helvetica Neue"/>
                <a:ea typeface="Helvetica Neue"/>
                <a:cs typeface="Helvetica Neue"/>
                <a:sym typeface="Helvetica Neue"/>
              </a:rPr>
              <a:t>Baseado nos conceitos descritos no artigo do ONIX </a:t>
            </a:r>
          </a:p>
          <a:p>
            <a:pPr marL="457200" marR="0" lvl="0" indent="-285750" algn="l" rtl="0">
              <a:lnSpc>
                <a:spcPct val="100000"/>
              </a:lnSpc>
              <a:spcBef>
                <a:spcPts val="0"/>
              </a:spcBef>
              <a:spcAft>
                <a:spcPts val="1000"/>
              </a:spcAft>
              <a:buClr>
                <a:schemeClr val="dk2"/>
              </a:buClr>
              <a:buSzPct val="45000"/>
              <a:buFont typeface="Helvetica Neue"/>
              <a:buChar char="●"/>
            </a:pPr>
            <a:r>
              <a:rPr lang="pt-BR" sz="2000" b="0" i="0" u="none" strike="noStrike" cap="none" baseline="0" dirty="0">
                <a:solidFill>
                  <a:schemeClr val="dk2"/>
                </a:solidFill>
                <a:latin typeface="Helvetica Neue"/>
                <a:ea typeface="Helvetica Neue"/>
                <a:cs typeface="Helvetica Neue"/>
                <a:sym typeface="Helvetica Neue"/>
              </a:rPr>
              <a:t>Foco em atender a grandes operadoras e provedores de serviços, voltado para redes WAN</a:t>
            </a:r>
          </a:p>
          <a:p>
            <a:pPr marL="914400" marR="0" lvl="1" indent="-228600" algn="l" rtl="0">
              <a:lnSpc>
                <a:spcPct val="100000"/>
              </a:lnSpc>
              <a:spcBef>
                <a:spcPts val="0"/>
              </a:spcBef>
              <a:spcAft>
                <a:spcPts val="0"/>
              </a:spcAft>
              <a:buClr>
                <a:srgbClr val="434343"/>
              </a:buClr>
              <a:buSzPct val="50000"/>
              <a:buFont typeface="Helvetica Neue"/>
            </a:pPr>
            <a:r>
              <a:rPr lang="pt-BR" sz="1800" b="0" i="0" u="none" strike="noStrike" cap="none" baseline="0" dirty="0">
                <a:solidFill>
                  <a:srgbClr val="434343"/>
                </a:solidFill>
                <a:latin typeface="Helvetica Neue"/>
                <a:ea typeface="Helvetica Neue"/>
                <a:cs typeface="Helvetica Neue"/>
                <a:sym typeface="Helvetica Neue"/>
              </a:rPr>
              <a:t>Abstrações </a:t>
            </a:r>
            <a:r>
              <a:rPr lang="pt-BR" sz="1800" dirty="0">
                <a:solidFill>
                  <a:srgbClr val="434343"/>
                </a:solidFill>
                <a:latin typeface="Helvetica Neue"/>
                <a:ea typeface="Helvetica Neue"/>
                <a:cs typeface="Helvetica Neue"/>
                <a:sym typeface="Helvetica Neue"/>
              </a:rPr>
              <a:t>bem definidas de </a:t>
            </a:r>
            <a:r>
              <a:rPr lang="pt-BR" sz="1800" b="0" i="1" u="none" strike="noStrike" cap="none" baseline="0" dirty="0" err="1">
                <a:solidFill>
                  <a:srgbClr val="434343"/>
                </a:solidFill>
                <a:latin typeface="Helvetica Neue"/>
                <a:ea typeface="Helvetica Neue"/>
                <a:cs typeface="Helvetica Neue"/>
                <a:sym typeface="Helvetica Neue"/>
              </a:rPr>
              <a:t>NorthBound</a:t>
            </a:r>
            <a:r>
              <a:rPr lang="pt-BR" sz="1800" b="0" i="1" u="none" strike="noStrike" cap="none" baseline="0" dirty="0">
                <a:solidFill>
                  <a:srgbClr val="434343"/>
                </a:solidFill>
                <a:latin typeface="Helvetica Neue"/>
                <a:ea typeface="Helvetica Neue"/>
                <a:cs typeface="Helvetica Neue"/>
                <a:sym typeface="Helvetica Neue"/>
              </a:rPr>
              <a:t> </a:t>
            </a:r>
            <a:r>
              <a:rPr lang="pt-BR" sz="1800" b="0" i="0" u="none" strike="noStrike" cap="none" baseline="0" dirty="0">
                <a:solidFill>
                  <a:srgbClr val="434343"/>
                </a:solidFill>
                <a:latin typeface="Helvetica Neue"/>
                <a:ea typeface="Helvetica Neue"/>
                <a:cs typeface="Helvetica Neue"/>
                <a:sym typeface="Helvetica Neue"/>
              </a:rPr>
              <a:t>e </a:t>
            </a:r>
            <a:r>
              <a:rPr lang="pt-BR" sz="1800" b="0" i="1" u="none" strike="noStrike" cap="none" baseline="0" dirty="0" err="1">
                <a:solidFill>
                  <a:srgbClr val="434343"/>
                </a:solidFill>
                <a:latin typeface="Helvetica Neue"/>
                <a:ea typeface="Helvetica Neue"/>
                <a:cs typeface="Helvetica Neue"/>
                <a:sym typeface="Helvetica Neue"/>
              </a:rPr>
              <a:t>Southbound</a:t>
            </a:r>
            <a:endParaRPr lang="pt-BR" sz="1800" b="0" i="1" u="none" strike="noStrike" cap="none" baseline="0" dirty="0">
              <a:solidFill>
                <a:srgbClr val="434343"/>
              </a:solidFill>
              <a:latin typeface="Helvetica Neue"/>
              <a:ea typeface="Helvetica Neue"/>
              <a:cs typeface="Helvetica Neue"/>
              <a:sym typeface="Helvetica Neue"/>
            </a:endParaRPr>
          </a:p>
          <a:p>
            <a:pPr marL="914400" marR="0" lvl="1" indent="-228600" algn="l" rtl="0">
              <a:lnSpc>
                <a:spcPct val="100000"/>
              </a:lnSpc>
              <a:spcBef>
                <a:spcPts val="0"/>
              </a:spcBef>
              <a:spcAft>
                <a:spcPts val="0"/>
              </a:spcAft>
              <a:buClr>
                <a:srgbClr val="434343"/>
              </a:buClr>
              <a:buSzPct val="50000"/>
              <a:buFont typeface="Helvetica Neue"/>
            </a:pPr>
            <a:r>
              <a:rPr lang="pt-BR" sz="1800" b="0" i="0" u="none" strike="noStrike" cap="none" baseline="0" dirty="0">
                <a:solidFill>
                  <a:srgbClr val="434343"/>
                </a:solidFill>
                <a:latin typeface="Helvetica Neue"/>
                <a:ea typeface="Helvetica Neue"/>
                <a:cs typeface="Helvetica Neue"/>
                <a:sym typeface="Helvetica Neue"/>
              </a:rPr>
              <a:t>Software com ênfase em </a:t>
            </a:r>
            <a:r>
              <a:rPr lang="pt-BR" sz="1800" b="0" i="0" u="none" strike="noStrike" cap="none" baseline="0" dirty="0" err="1">
                <a:solidFill>
                  <a:srgbClr val="434343"/>
                </a:solidFill>
                <a:latin typeface="Helvetica Neue"/>
                <a:ea typeface="Helvetica Neue"/>
                <a:cs typeface="Helvetica Neue"/>
                <a:sym typeface="Helvetica Neue"/>
              </a:rPr>
              <a:t>modularidade</a:t>
            </a:r>
            <a:endParaRPr lang="pt-BR" sz="1800" b="0" i="0" u="none" strike="noStrike" cap="none" baseline="0" dirty="0">
              <a:solidFill>
                <a:srgbClr val="434343"/>
              </a:solidFill>
              <a:latin typeface="Helvetica Neue"/>
              <a:ea typeface="Helvetica Neue"/>
              <a:cs typeface="Helvetica Neue"/>
              <a:sym typeface="Helvetica Neue"/>
            </a:endParaRPr>
          </a:p>
          <a:p>
            <a:pPr marL="914400" marR="0" lvl="1" indent="-228600" algn="l" rtl="0">
              <a:lnSpc>
                <a:spcPct val="100000"/>
              </a:lnSpc>
              <a:spcBef>
                <a:spcPts val="0"/>
              </a:spcBef>
              <a:spcAft>
                <a:spcPts val="0"/>
              </a:spcAft>
              <a:buClr>
                <a:srgbClr val="434343"/>
              </a:buClr>
              <a:buSzPct val="50000"/>
              <a:buFont typeface="Helvetica Neue"/>
            </a:pPr>
            <a:r>
              <a:rPr lang="pt-BR" sz="1800" b="0" i="0" u="none" strike="noStrike" cap="none" baseline="0" dirty="0">
                <a:solidFill>
                  <a:srgbClr val="434343"/>
                </a:solidFill>
                <a:latin typeface="Helvetica Neue"/>
                <a:ea typeface="Helvetica Neue"/>
                <a:cs typeface="Helvetica Neue"/>
                <a:sym typeface="Helvetica Neue"/>
              </a:rPr>
              <a:t>Procura atender a requisitos de </a:t>
            </a:r>
            <a:r>
              <a:rPr lang="pt-BR" sz="1800" b="0" i="0" u="none" strike="noStrike" cap="none" baseline="0" dirty="0" err="1">
                <a:solidFill>
                  <a:srgbClr val="434343"/>
                </a:solidFill>
                <a:latin typeface="Helvetica Neue"/>
                <a:ea typeface="Helvetica Neue"/>
                <a:cs typeface="Helvetica Neue"/>
                <a:sym typeface="Helvetica Neue"/>
              </a:rPr>
              <a:t>escalabilidade</a:t>
            </a:r>
            <a:r>
              <a:rPr lang="pt-BR" sz="1800" b="0" i="0" u="none" strike="noStrike" cap="none" baseline="0" dirty="0">
                <a:solidFill>
                  <a:srgbClr val="434343"/>
                </a:solidFill>
                <a:latin typeface="Helvetica Neue"/>
                <a:ea typeface="Helvetica Neue"/>
                <a:cs typeface="Helvetica Neue"/>
                <a:sym typeface="Helvetica Neue"/>
              </a:rPr>
              <a:t>, desempenho e alta disponibilidade</a:t>
            </a:r>
          </a:p>
        </p:txBody>
      </p:sp>
      <p:sp>
        <p:nvSpPr>
          <p:cNvPr id="794" name="Shape 794"/>
          <p:cNvSpPr txBox="1">
            <a:spLocks noGrp="1"/>
          </p:cNvSpPr>
          <p:nvPr>
            <p:ph type="sldNum" idx="12"/>
          </p:nvPr>
        </p:nvSpPr>
        <p:spPr>
          <a:prstGeom prst="rect">
            <a:avLst/>
          </a:prstGeom>
          <a:noFill/>
          <a:ln>
            <a:noFill/>
          </a:ln>
        </p:spPr>
        <p:txBody>
          <a:bodyPr lIns="82925" tIns="41450" rIns="82925" bIns="414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66</a:t>
            </a:fld>
            <a:endParaRPr lang="pt-BR"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prstGeom prst="rect">
            <a:avLst/>
          </a:prstGeom>
        </p:spPr>
        <p:txBody>
          <a:bodyPr lIns="91425" tIns="91425" rIns="91425" bIns="91425" anchor="ctr" anchorCtr="0">
            <a:noAutofit/>
          </a:bodyPr>
          <a:lstStyle/>
          <a:p>
            <a:pPr>
              <a:spcBef>
                <a:spcPts val="0"/>
              </a:spcBef>
              <a:buNone/>
            </a:pPr>
            <a:endParaRPr/>
          </a:p>
        </p:txBody>
      </p:sp>
      <p:graphicFrame>
        <p:nvGraphicFramePr>
          <p:cNvPr id="801" name="Shape 801"/>
          <p:cNvGraphicFramePr/>
          <p:nvPr/>
        </p:nvGraphicFramePr>
        <p:xfrm>
          <a:off x="618760" y="909776"/>
          <a:ext cx="7995425" cy="4134985"/>
        </p:xfrm>
        <a:graphic>
          <a:graphicData uri="http://schemas.openxmlformats.org/drawingml/2006/table">
            <a:tbl>
              <a:tblPr>
                <a:noFill/>
                <a:tableStyleId>{CC10A5DA-40A4-49C7-9ABC-BDDD7C5AFCBE}</a:tableStyleId>
              </a:tblPr>
              <a:tblGrid>
                <a:gridCol w="1360950"/>
                <a:gridCol w="2782600"/>
                <a:gridCol w="2775975"/>
                <a:gridCol w="1075900"/>
              </a:tblGrid>
              <a:tr h="267425">
                <a:tc gridSpan="4">
                  <a:txBody>
                    <a:bodyPr/>
                    <a:lstStyle/>
                    <a:p>
                      <a:pPr marL="0" marR="0" lvl="0" indent="0" algn="ctr" rtl="0">
                        <a:lnSpc>
                          <a:spcPct val="100000"/>
                        </a:lnSpc>
                        <a:spcBef>
                          <a:spcPts val="0"/>
                        </a:spcBef>
                        <a:spcAft>
                          <a:spcPts val="0"/>
                        </a:spcAft>
                        <a:buClr>
                          <a:srgbClr val="000000"/>
                        </a:buClr>
                        <a:buSzPct val="25000"/>
                        <a:buFont typeface="Arial"/>
                        <a:buNone/>
                      </a:pPr>
                      <a:r>
                        <a:rPr lang="pt-BR" sz="900" b="1" u="none" strike="noStrike" cap="none" baseline="0"/>
                        <a:t>Controladores</a:t>
                      </a:r>
                    </a:p>
                  </a:txBody>
                  <a:tcPr marL="82275" marR="82275" marT="61700" marB="61700"/>
                </a:tc>
                <a:tc hMerge="1">
                  <a:txBody>
                    <a:bodyPr/>
                    <a:lstStyle/>
                    <a:p>
                      <a:endParaRPr lang="pt-BR"/>
                    </a:p>
                  </a:txBody>
                  <a:tcPr/>
                </a:tc>
                <a:tc hMerge="1">
                  <a:txBody>
                    <a:bodyPr/>
                    <a:lstStyle/>
                    <a:p>
                      <a:endParaRPr lang="pt-BR"/>
                    </a:p>
                  </a:txBody>
                  <a:tcPr/>
                </a:tc>
                <a:tc hMerge="1">
                  <a:txBody>
                    <a:bodyPr/>
                    <a:lstStyle/>
                    <a:p>
                      <a:endParaRPr lang="pt-BR"/>
                    </a:p>
                  </a:txBody>
                  <a:tcPr/>
                </a:tc>
              </a:tr>
              <a:tr h="257175">
                <a:tc>
                  <a:txBody>
                    <a:bodyPr/>
                    <a:lstStyle/>
                    <a:p>
                      <a:pPr marL="0" marR="0" lvl="0" indent="0" algn="l" rtl="0">
                        <a:lnSpc>
                          <a:spcPct val="100000"/>
                        </a:lnSpc>
                        <a:spcBef>
                          <a:spcPts val="0"/>
                        </a:spcBef>
                        <a:spcAft>
                          <a:spcPts val="0"/>
                        </a:spcAft>
                        <a:buClr>
                          <a:srgbClr val="000000"/>
                        </a:buClr>
                        <a:buSzPct val="25000"/>
                        <a:buFont typeface="Arial"/>
                        <a:buNone/>
                      </a:pPr>
                      <a:r>
                        <a:rPr lang="pt-BR" sz="900" b="1" u="none" strike="noStrike" cap="none" baseline="0"/>
                        <a:t>N</a:t>
                      </a:r>
                      <a:r>
                        <a:rPr lang="pt-BR" sz="900" b="1"/>
                        <a:t>OX</a:t>
                      </a:r>
                    </a:p>
                  </a:txBody>
                  <a:tcPr marL="82275" marR="82275" marT="61700" marB="61700"/>
                </a:tc>
                <a:tc>
                  <a:txBody>
                    <a:bodyPr/>
                    <a:lstStyle/>
                    <a:p>
                      <a:pPr marL="0" marR="0" lvl="0" indent="0" algn="l" rtl="0">
                        <a:lnSpc>
                          <a:spcPct val="100000"/>
                        </a:lnSpc>
                        <a:spcBef>
                          <a:spcPts val="0"/>
                        </a:spcBef>
                        <a:spcAft>
                          <a:spcPts val="0"/>
                        </a:spcAft>
                        <a:buClr>
                          <a:srgbClr val="000000"/>
                        </a:buClr>
                        <a:buSzPct val="25000"/>
                        <a:buFont typeface="Arial"/>
                        <a:buNone/>
                      </a:pPr>
                      <a:r>
                        <a:rPr lang="pt-BR" sz="900" u="none" strike="noStrike" cap="none" baseline="0"/>
                        <a:t>1º  Controlador construído; Muito Popular</a:t>
                      </a:r>
                    </a:p>
                    <a:p>
                      <a:pPr marL="0" marR="0" lvl="0" indent="0" algn="l" rtl="0">
                        <a:lnSpc>
                          <a:spcPct val="100000"/>
                        </a:lnSpc>
                        <a:spcBef>
                          <a:spcPts val="0"/>
                        </a:spcBef>
                        <a:spcAft>
                          <a:spcPts val="0"/>
                        </a:spcAft>
                        <a:buClr>
                          <a:srgbClr val="000000"/>
                        </a:buClr>
                        <a:buSzPct val="25000"/>
                        <a:buFont typeface="Arial"/>
                        <a:buNone/>
                      </a:pPr>
                      <a:r>
                        <a:rPr lang="pt-BR" sz="900" u="none" strike="noStrike" cap="none" baseline="0"/>
                        <a:t>Dificil instalação e configuração</a:t>
                      </a:r>
                    </a:p>
                    <a:p>
                      <a:pPr marL="0" marR="0" lvl="0" indent="0" algn="l" rtl="0">
                        <a:lnSpc>
                          <a:spcPct val="100000"/>
                        </a:lnSpc>
                        <a:spcBef>
                          <a:spcPts val="0"/>
                        </a:spcBef>
                        <a:spcAft>
                          <a:spcPts val="0"/>
                        </a:spcAft>
                        <a:buClr>
                          <a:srgbClr val="000000"/>
                        </a:buClr>
                        <a:buSzPct val="25000"/>
                        <a:buFont typeface="Arial"/>
                        <a:buNone/>
                      </a:pPr>
                      <a:r>
                        <a:rPr lang="pt-BR" sz="900" u="none" strike="noStrike" cap="none" baseline="0"/>
                        <a:t>API deixa a desejar</a:t>
                      </a:r>
                    </a:p>
                  </a:txBody>
                  <a:tcPr marL="82275" marR="82275" marT="61700" marB="61700"/>
                </a:tc>
                <a:tc>
                  <a:txBody>
                    <a:bodyPr/>
                    <a:lstStyle/>
                    <a:p>
                      <a:pPr marL="0" marR="0" lvl="0" indent="0" algn="l" rtl="0">
                        <a:lnSpc>
                          <a:spcPct val="100000"/>
                        </a:lnSpc>
                        <a:spcBef>
                          <a:spcPts val="0"/>
                        </a:spcBef>
                        <a:spcAft>
                          <a:spcPts val="0"/>
                        </a:spcAft>
                        <a:buClr>
                          <a:srgbClr val="000000"/>
                        </a:buClr>
                        <a:buSzPct val="25000"/>
                        <a:buFont typeface="Arial"/>
                        <a:buNone/>
                      </a:pPr>
                      <a:r>
                        <a:rPr lang="pt-BR" sz="900" u="none" strike="noStrike" cap="none" baseline="0"/>
                        <a:t>Mantido pela comunidade de pesquisa Stanford</a:t>
                      </a:r>
                    </a:p>
                  </a:txBody>
                  <a:tcPr marL="82275" marR="82275" marT="61700" marB="61700"/>
                </a:tc>
                <a:tc>
                  <a:txBody>
                    <a:bodyPr/>
                    <a:lstStyle/>
                    <a:p>
                      <a:pPr marL="0" marR="0" lvl="0" indent="0" algn="l" rtl="0">
                        <a:lnSpc>
                          <a:spcPct val="100000"/>
                        </a:lnSpc>
                        <a:spcBef>
                          <a:spcPts val="0"/>
                        </a:spcBef>
                        <a:spcAft>
                          <a:spcPts val="0"/>
                        </a:spcAft>
                        <a:buClr>
                          <a:srgbClr val="000000"/>
                        </a:buClr>
                        <a:buSzPct val="25000"/>
                        <a:buFont typeface="Arial"/>
                        <a:buNone/>
                      </a:pPr>
                      <a:r>
                        <a:rPr lang="pt-BR" sz="900" u="none" strike="noStrike" cap="none" baseline="0"/>
                        <a:t>Python e C++</a:t>
                      </a:r>
                    </a:p>
                  </a:txBody>
                  <a:tcPr marL="82275" marR="82275" marT="61700" marB="61700"/>
                </a:tc>
              </a:tr>
              <a:tr h="257175">
                <a:tc>
                  <a:txBody>
                    <a:bodyPr/>
                    <a:lstStyle/>
                    <a:p>
                      <a:pPr marL="0" marR="0" lvl="0" indent="0" algn="l" rtl="0">
                        <a:lnSpc>
                          <a:spcPct val="100000"/>
                        </a:lnSpc>
                        <a:spcBef>
                          <a:spcPts val="0"/>
                        </a:spcBef>
                        <a:spcAft>
                          <a:spcPts val="0"/>
                        </a:spcAft>
                        <a:buClr>
                          <a:srgbClr val="000000"/>
                        </a:buClr>
                        <a:buSzPct val="25000"/>
                        <a:buFont typeface="Arial"/>
                        <a:buNone/>
                      </a:pPr>
                      <a:r>
                        <a:rPr lang="pt-BR" sz="900" b="1" u="none" strike="noStrike" cap="none" baseline="0"/>
                        <a:t>P</a:t>
                      </a:r>
                      <a:r>
                        <a:rPr lang="pt-BR" sz="900" b="1"/>
                        <a:t>OX</a:t>
                      </a:r>
                    </a:p>
                  </a:txBody>
                  <a:tcPr marL="82275" marR="82275" marT="61700" marB="61700"/>
                </a:tc>
                <a:tc>
                  <a:txBody>
                    <a:bodyPr/>
                    <a:lstStyle/>
                    <a:p>
                      <a:pPr marL="0" marR="0" lvl="0" indent="0" algn="l" rtl="0">
                        <a:lnSpc>
                          <a:spcPct val="100000"/>
                        </a:lnSpc>
                        <a:spcBef>
                          <a:spcPts val="0"/>
                        </a:spcBef>
                        <a:spcAft>
                          <a:spcPts val="0"/>
                        </a:spcAft>
                        <a:buClr>
                          <a:srgbClr val="000000"/>
                        </a:buClr>
                        <a:buSzPct val="25000"/>
                        <a:buFont typeface="Arial"/>
                        <a:buNone/>
                      </a:pPr>
                      <a:r>
                        <a:rPr lang="pt-BR" sz="900" u="none" strike="noStrike" cap="none" baseline="0"/>
                        <a:t>Simples de implementar, flexível</a:t>
                      </a:r>
                    </a:p>
                    <a:p>
                      <a:pPr marL="0" marR="0" lvl="0" indent="0" algn="l" rtl="0">
                        <a:lnSpc>
                          <a:spcPct val="100000"/>
                        </a:lnSpc>
                        <a:spcBef>
                          <a:spcPts val="0"/>
                        </a:spcBef>
                        <a:spcAft>
                          <a:spcPts val="0"/>
                        </a:spcAft>
                        <a:buClr>
                          <a:srgbClr val="000000"/>
                        </a:buClr>
                        <a:buSzPct val="25000"/>
                        <a:buFont typeface="Arial"/>
                        <a:buNone/>
                      </a:pPr>
                      <a:r>
                        <a:rPr lang="pt-BR" sz="900" u="none" strike="noStrike" cap="none" baseline="0"/>
                        <a:t>Derivado do NOX</a:t>
                      </a:r>
                    </a:p>
                  </a:txBody>
                  <a:tcPr marL="82275" marR="82275" marT="61700" marB="61700"/>
                </a:tc>
                <a:tc>
                  <a:txBody>
                    <a:bodyPr/>
                    <a:lstStyle/>
                    <a:p>
                      <a:pPr marL="0" marR="0" lvl="0" indent="0" algn="l" rtl="0">
                        <a:lnSpc>
                          <a:spcPct val="100000"/>
                        </a:lnSpc>
                        <a:spcBef>
                          <a:spcPts val="0"/>
                        </a:spcBef>
                        <a:spcAft>
                          <a:spcPts val="0"/>
                        </a:spcAft>
                        <a:buClr>
                          <a:srgbClr val="000000"/>
                        </a:buClr>
                        <a:buSzPct val="25000"/>
                        <a:buFont typeface="Arial"/>
                        <a:buNone/>
                      </a:pPr>
                      <a:r>
                        <a:rPr lang="pt-BR" sz="900" u="none" strike="noStrike" cap="none" baseline="0"/>
                        <a:t>Ótimo para pesquisa, desempenho </a:t>
                      </a:r>
                      <a:r>
                        <a:rPr lang="pt-BR" sz="900"/>
                        <a:t>deficiente</a:t>
                      </a:r>
                    </a:p>
                    <a:p>
                      <a:pPr marL="0" marR="0" lvl="0" indent="0" algn="l" rtl="0">
                        <a:lnSpc>
                          <a:spcPct val="100000"/>
                        </a:lnSpc>
                        <a:spcBef>
                          <a:spcPts val="0"/>
                        </a:spcBef>
                        <a:spcAft>
                          <a:spcPts val="0"/>
                        </a:spcAft>
                        <a:buClr>
                          <a:srgbClr val="000000"/>
                        </a:buClr>
                        <a:buSzPct val="25000"/>
                        <a:buFont typeface="Arial"/>
                        <a:buNone/>
                      </a:pPr>
                      <a:r>
                        <a:rPr lang="pt-BR" sz="900"/>
                        <a:t>Prototipação rápida</a:t>
                      </a:r>
                    </a:p>
                  </a:txBody>
                  <a:tcPr marL="82275" marR="82275" marT="61700" marB="61700"/>
                </a:tc>
                <a:tc>
                  <a:txBody>
                    <a:bodyPr/>
                    <a:lstStyle/>
                    <a:p>
                      <a:pPr marL="0" marR="0" lvl="0" indent="0" algn="l" rtl="0">
                        <a:lnSpc>
                          <a:spcPct val="100000"/>
                        </a:lnSpc>
                        <a:spcBef>
                          <a:spcPts val="0"/>
                        </a:spcBef>
                        <a:spcAft>
                          <a:spcPts val="0"/>
                        </a:spcAft>
                        <a:buClr>
                          <a:srgbClr val="000000"/>
                        </a:buClr>
                        <a:buSzPct val="25000"/>
                        <a:buFont typeface="Arial"/>
                        <a:buNone/>
                      </a:pPr>
                      <a:r>
                        <a:rPr lang="pt-BR" sz="900" u="none" strike="noStrike" cap="none" baseline="0"/>
                        <a:t>Python</a:t>
                      </a:r>
                    </a:p>
                  </a:txBody>
                  <a:tcPr marL="82275" marR="82275" marT="61700" marB="61700"/>
                </a:tc>
              </a:tr>
              <a:tr h="257175">
                <a:tc>
                  <a:txBody>
                    <a:bodyPr/>
                    <a:lstStyle/>
                    <a:p>
                      <a:pPr marL="0" marR="0" lvl="0" indent="0" algn="l" rtl="0">
                        <a:lnSpc>
                          <a:spcPct val="100000"/>
                        </a:lnSpc>
                        <a:spcBef>
                          <a:spcPts val="0"/>
                        </a:spcBef>
                        <a:spcAft>
                          <a:spcPts val="0"/>
                        </a:spcAft>
                        <a:buClr>
                          <a:srgbClr val="000000"/>
                        </a:buClr>
                        <a:buSzPct val="25000"/>
                        <a:buFont typeface="Arial"/>
                        <a:buNone/>
                      </a:pPr>
                      <a:r>
                        <a:rPr lang="pt-BR" sz="900" b="1" u="none" strike="noStrike" cap="none" baseline="0"/>
                        <a:t>FloodLight</a:t>
                      </a:r>
                    </a:p>
                  </a:txBody>
                  <a:tcPr marL="82275" marR="82275" marT="61700" marB="61700"/>
                </a:tc>
                <a:tc>
                  <a:txBody>
                    <a:bodyPr/>
                    <a:lstStyle/>
                    <a:p>
                      <a:pPr marL="0" marR="0" lvl="0" indent="0" algn="l" rtl="0">
                        <a:lnSpc>
                          <a:spcPct val="100000"/>
                        </a:lnSpc>
                        <a:spcBef>
                          <a:spcPts val="0"/>
                        </a:spcBef>
                        <a:spcAft>
                          <a:spcPts val="0"/>
                        </a:spcAft>
                        <a:buClr>
                          <a:srgbClr val="000000"/>
                        </a:buClr>
                        <a:buSzPct val="25000"/>
                        <a:buFont typeface="Arial"/>
                        <a:buNone/>
                      </a:pPr>
                      <a:r>
                        <a:rPr lang="pt-BR" sz="900" u="none" strike="noStrike" cap="none" baseline="0"/>
                        <a:t>Implementado para redes corporativas</a:t>
                      </a:r>
                    </a:p>
                    <a:p>
                      <a:pPr lvl="0" rtl="0">
                        <a:spcBef>
                          <a:spcPts val="0"/>
                        </a:spcBef>
                        <a:buClr>
                          <a:schemeClr val="dk1"/>
                        </a:buClr>
                        <a:buSzPct val="25000"/>
                        <a:buFont typeface="Arial"/>
                        <a:buNone/>
                      </a:pPr>
                      <a:r>
                        <a:rPr lang="pt-BR" sz="900">
                          <a:solidFill>
                            <a:schemeClr val="dk1"/>
                          </a:solidFill>
                        </a:rPr>
                        <a:t>Permite integrar com redes não OpenFlow</a:t>
                      </a:r>
                    </a:p>
                  </a:txBody>
                  <a:tcPr marL="82275" marR="82275" marT="61700" marB="61700"/>
                </a:tc>
                <a:tc>
                  <a:txBody>
                    <a:bodyPr/>
                    <a:lstStyle/>
                    <a:p>
                      <a:pPr marL="0" marR="0" lvl="0" indent="0" algn="l" rtl="0">
                        <a:lnSpc>
                          <a:spcPct val="100000"/>
                        </a:lnSpc>
                        <a:spcBef>
                          <a:spcPts val="0"/>
                        </a:spcBef>
                        <a:spcAft>
                          <a:spcPts val="0"/>
                        </a:spcAft>
                        <a:buClr>
                          <a:srgbClr val="000000"/>
                        </a:buClr>
                        <a:buSzPct val="25000"/>
                        <a:buFont typeface="Arial"/>
                        <a:buNone/>
                      </a:pPr>
                      <a:r>
                        <a:rPr lang="pt-BR" sz="900"/>
                        <a:t>Deixa a desejar nos critérios de escalabilidade e alto desempenho</a:t>
                      </a:r>
                    </a:p>
                  </a:txBody>
                  <a:tcPr marL="82275" marR="82275" marT="61700" marB="61700"/>
                </a:tc>
                <a:tc>
                  <a:txBody>
                    <a:bodyPr/>
                    <a:lstStyle/>
                    <a:p>
                      <a:pPr marL="0" marR="0" lvl="0" indent="0" algn="l" rtl="0">
                        <a:lnSpc>
                          <a:spcPct val="100000"/>
                        </a:lnSpc>
                        <a:spcBef>
                          <a:spcPts val="0"/>
                        </a:spcBef>
                        <a:spcAft>
                          <a:spcPts val="0"/>
                        </a:spcAft>
                        <a:buClr>
                          <a:srgbClr val="000000"/>
                        </a:buClr>
                        <a:buSzPct val="25000"/>
                        <a:buFont typeface="Arial"/>
                        <a:buNone/>
                      </a:pPr>
                      <a:r>
                        <a:rPr lang="pt-BR" sz="900" u="none" strike="noStrike" cap="none" baseline="0"/>
                        <a:t>Java</a:t>
                      </a:r>
                    </a:p>
                  </a:txBody>
                  <a:tcPr marL="82275" marR="82275" marT="61700" marB="61700"/>
                </a:tc>
              </a:tr>
              <a:tr h="257175">
                <a:tc>
                  <a:txBody>
                    <a:bodyPr/>
                    <a:lstStyle/>
                    <a:p>
                      <a:pPr marL="0" marR="0" lvl="0" indent="0" algn="l" rtl="0">
                        <a:lnSpc>
                          <a:spcPct val="100000"/>
                        </a:lnSpc>
                        <a:spcBef>
                          <a:spcPts val="0"/>
                        </a:spcBef>
                        <a:spcAft>
                          <a:spcPts val="0"/>
                        </a:spcAft>
                        <a:buClr>
                          <a:srgbClr val="000000"/>
                        </a:buClr>
                        <a:buSzPct val="25000"/>
                        <a:buFont typeface="Arial"/>
                        <a:buNone/>
                      </a:pPr>
                      <a:r>
                        <a:rPr lang="pt-BR" sz="900" b="1" u="none" strike="noStrike" cap="none" baseline="0"/>
                        <a:t>Beacon</a:t>
                      </a:r>
                    </a:p>
                  </a:txBody>
                  <a:tcPr marL="82275" marR="82275" marT="61700" marB="61700"/>
                </a:tc>
                <a:tc>
                  <a:txBody>
                    <a:bodyPr/>
                    <a:lstStyle/>
                    <a:p>
                      <a:pPr marL="0" marR="0" lvl="0" indent="0" algn="l" rtl="0">
                        <a:lnSpc>
                          <a:spcPct val="100000"/>
                        </a:lnSpc>
                        <a:spcBef>
                          <a:spcPts val="0"/>
                        </a:spcBef>
                        <a:spcAft>
                          <a:spcPts val="0"/>
                        </a:spcAft>
                        <a:buClr>
                          <a:srgbClr val="000000"/>
                        </a:buClr>
                        <a:buSzPct val="25000"/>
                        <a:buFont typeface="Arial"/>
                        <a:buNone/>
                      </a:pPr>
                      <a:r>
                        <a:rPr lang="pt-BR" sz="900" u="none" strike="noStrike" cap="none" baseline="0"/>
                        <a:t>Multithread. Controlador pode ser modificado dinamicamente</a:t>
                      </a:r>
                    </a:p>
                  </a:txBody>
                  <a:tcPr marL="82275" marR="82275" marT="61700" marB="61700"/>
                </a:tc>
                <a:tc>
                  <a:txBody>
                    <a:bodyPr/>
                    <a:lstStyle/>
                    <a:p>
                      <a:pPr marL="0" marR="0" lvl="0" indent="0" algn="l" rtl="0">
                        <a:lnSpc>
                          <a:spcPct val="100000"/>
                        </a:lnSpc>
                        <a:spcBef>
                          <a:spcPts val="0"/>
                        </a:spcBef>
                        <a:spcAft>
                          <a:spcPts val="0"/>
                        </a:spcAft>
                        <a:buClr>
                          <a:srgbClr val="000000"/>
                        </a:buClr>
                        <a:buSzPct val="25000"/>
                        <a:buFont typeface="Arial"/>
                        <a:buNone/>
                      </a:pPr>
                      <a:r>
                        <a:rPr lang="pt-BR" sz="900" u="none" strike="noStrike" cap="none" baseline="0"/>
                        <a:t>Datacenter com 100 vSwitch + 20 switches </a:t>
                      </a:r>
                    </a:p>
                  </a:txBody>
                  <a:tcPr marL="82275" marR="82275" marT="61700" marB="61700"/>
                </a:tc>
                <a:tc>
                  <a:txBody>
                    <a:bodyPr/>
                    <a:lstStyle/>
                    <a:p>
                      <a:pPr marL="0" marR="0" lvl="0" indent="0" algn="l" rtl="0">
                        <a:lnSpc>
                          <a:spcPct val="100000"/>
                        </a:lnSpc>
                        <a:spcBef>
                          <a:spcPts val="0"/>
                        </a:spcBef>
                        <a:spcAft>
                          <a:spcPts val="0"/>
                        </a:spcAft>
                        <a:buClr>
                          <a:srgbClr val="000000"/>
                        </a:buClr>
                        <a:buSzPct val="25000"/>
                        <a:buFont typeface="Arial"/>
                        <a:buNone/>
                      </a:pPr>
                      <a:r>
                        <a:rPr lang="pt-BR" sz="900" u="none" strike="noStrike" cap="none" baseline="0"/>
                        <a:t>Java</a:t>
                      </a:r>
                    </a:p>
                  </a:txBody>
                  <a:tcPr marL="82275" marR="82275" marT="61700" marB="61700"/>
                </a:tc>
              </a:tr>
              <a:tr h="257175">
                <a:tc>
                  <a:txBody>
                    <a:bodyPr/>
                    <a:lstStyle/>
                    <a:p>
                      <a:pPr marL="0" marR="0" indent="0" algn="l" rtl="0">
                        <a:lnSpc>
                          <a:spcPct val="100000"/>
                        </a:lnSpc>
                        <a:spcBef>
                          <a:spcPts val="0"/>
                        </a:spcBef>
                        <a:spcAft>
                          <a:spcPts val="0"/>
                        </a:spcAft>
                        <a:buNone/>
                      </a:pPr>
                      <a:r>
                        <a:rPr lang="pt-BR" sz="900" b="1"/>
                        <a:t>Ryu</a:t>
                      </a:r>
                    </a:p>
                  </a:txBody>
                  <a:tcPr marL="82275" marR="82275" marT="61700" marB="61700"/>
                </a:tc>
                <a:tc>
                  <a:txBody>
                    <a:bodyPr/>
                    <a:lstStyle/>
                    <a:p>
                      <a:pPr marL="0" marR="0" indent="0" algn="l" rtl="0">
                        <a:lnSpc>
                          <a:spcPct val="100000"/>
                        </a:lnSpc>
                        <a:spcBef>
                          <a:spcPts val="0"/>
                        </a:spcBef>
                        <a:spcAft>
                          <a:spcPts val="0"/>
                        </a:spcAft>
                        <a:buNone/>
                      </a:pPr>
                      <a:r>
                        <a:rPr lang="pt-BR" sz="900"/>
                        <a:t>Curva de aprendizado moderada, suporte a várias versões do OF, integração com o OpenStack</a:t>
                      </a:r>
                    </a:p>
                  </a:txBody>
                  <a:tcPr marL="82275" marR="82275" marT="61700" marB="61700"/>
                </a:tc>
                <a:tc>
                  <a:txBody>
                    <a:bodyPr/>
                    <a:lstStyle/>
                    <a:p>
                      <a:pPr marL="0" marR="0" indent="0" algn="l" rtl="0">
                        <a:lnSpc>
                          <a:spcPct val="100000"/>
                        </a:lnSpc>
                        <a:spcBef>
                          <a:spcPts val="0"/>
                        </a:spcBef>
                        <a:spcAft>
                          <a:spcPts val="0"/>
                        </a:spcAft>
                        <a:buNone/>
                      </a:pPr>
                      <a:r>
                        <a:rPr lang="pt-BR" sz="900"/>
                        <a:t>Documentação extensa, vários cases desenvolvidos, desempenho a desejar</a:t>
                      </a:r>
                    </a:p>
                  </a:txBody>
                  <a:tcPr marL="82275" marR="82275" marT="61700" marB="61700"/>
                </a:tc>
                <a:tc>
                  <a:txBody>
                    <a:bodyPr/>
                    <a:lstStyle/>
                    <a:p>
                      <a:pPr marL="0" marR="0" indent="0" algn="l" rtl="0">
                        <a:lnSpc>
                          <a:spcPct val="100000"/>
                        </a:lnSpc>
                        <a:spcBef>
                          <a:spcPts val="0"/>
                        </a:spcBef>
                        <a:spcAft>
                          <a:spcPts val="0"/>
                        </a:spcAft>
                        <a:buNone/>
                      </a:pPr>
                      <a:r>
                        <a:rPr lang="pt-BR" sz="900"/>
                        <a:t>Python</a:t>
                      </a:r>
                    </a:p>
                  </a:txBody>
                  <a:tcPr marL="82275" marR="82275" marT="61700" marB="61700"/>
                </a:tc>
              </a:tr>
              <a:tr h="257175">
                <a:tc>
                  <a:txBody>
                    <a:bodyPr/>
                    <a:lstStyle/>
                    <a:p>
                      <a:pPr marL="0" marR="0" indent="0" algn="l" rtl="0">
                        <a:lnSpc>
                          <a:spcPct val="100000"/>
                        </a:lnSpc>
                        <a:spcBef>
                          <a:spcPts val="0"/>
                        </a:spcBef>
                        <a:spcAft>
                          <a:spcPts val="0"/>
                        </a:spcAft>
                        <a:buNone/>
                      </a:pPr>
                      <a:r>
                        <a:rPr lang="pt-BR" sz="900" b="1"/>
                        <a:t>OpenDayLight</a:t>
                      </a:r>
                    </a:p>
                  </a:txBody>
                  <a:tcPr marL="82275" marR="82275" marT="61700" marB="61700"/>
                </a:tc>
                <a:tc>
                  <a:txBody>
                    <a:bodyPr/>
                    <a:lstStyle/>
                    <a:p>
                      <a:pPr marL="0" marR="0" indent="0" algn="l" rtl="0">
                        <a:lnSpc>
                          <a:spcPct val="100000"/>
                        </a:lnSpc>
                        <a:spcBef>
                          <a:spcPts val="0"/>
                        </a:spcBef>
                        <a:spcAft>
                          <a:spcPts val="0"/>
                        </a:spcAft>
                        <a:buNone/>
                      </a:pPr>
                      <a:r>
                        <a:rPr lang="pt-BR" sz="900"/>
                        <a:t>Northbound e Southbound bem definidas</a:t>
                      </a:r>
                    </a:p>
                    <a:p>
                      <a:pPr marL="0" marR="0" indent="0" algn="l" rtl="0">
                        <a:lnSpc>
                          <a:spcPct val="100000"/>
                        </a:lnSpc>
                        <a:spcBef>
                          <a:spcPts val="0"/>
                        </a:spcBef>
                        <a:spcAft>
                          <a:spcPts val="0"/>
                        </a:spcAft>
                        <a:buNone/>
                      </a:pPr>
                      <a:r>
                        <a:rPr lang="pt-BR" sz="900"/>
                        <a:t>Controlador de nível ‘empresarial’</a:t>
                      </a:r>
                    </a:p>
                  </a:txBody>
                  <a:tcPr marL="82275" marR="82275" marT="61700" marB="61700"/>
                </a:tc>
                <a:tc>
                  <a:txBody>
                    <a:bodyPr/>
                    <a:lstStyle/>
                    <a:p>
                      <a:pPr marL="0" marR="0" indent="0" algn="l" rtl="0">
                        <a:lnSpc>
                          <a:spcPct val="100000"/>
                        </a:lnSpc>
                        <a:spcBef>
                          <a:spcPts val="0"/>
                        </a:spcBef>
                        <a:spcAft>
                          <a:spcPts val="0"/>
                        </a:spcAft>
                        <a:buNone/>
                      </a:pPr>
                      <a:r>
                        <a:rPr lang="pt-BR" sz="900"/>
                        <a:t>Curva de aprendizada elevada</a:t>
                      </a:r>
                    </a:p>
                    <a:p>
                      <a:pPr marL="0" marR="0" indent="0" algn="l" rtl="0">
                        <a:lnSpc>
                          <a:spcPct val="100000"/>
                        </a:lnSpc>
                        <a:spcBef>
                          <a:spcPts val="0"/>
                        </a:spcBef>
                        <a:spcAft>
                          <a:spcPts val="0"/>
                        </a:spcAft>
                        <a:buNone/>
                      </a:pPr>
                      <a:r>
                        <a:rPr lang="pt-BR" sz="900"/>
                        <a:t>Documentação escassa</a:t>
                      </a:r>
                    </a:p>
                    <a:p>
                      <a:pPr marL="0" marR="0" indent="0" algn="l" rtl="0">
                        <a:lnSpc>
                          <a:spcPct val="100000"/>
                        </a:lnSpc>
                        <a:spcBef>
                          <a:spcPts val="0"/>
                        </a:spcBef>
                        <a:spcAft>
                          <a:spcPts val="0"/>
                        </a:spcAft>
                        <a:buNone/>
                      </a:pPr>
                      <a:r>
                        <a:rPr lang="pt-BR" sz="900"/>
                        <a:t>Rumo tomado pelo projeto não agradou a comunidade</a:t>
                      </a:r>
                    </a:p>
                  </a:txBody>
                  <a:tcPr marL="82275" marR="82275" marT="61700" marB="61700"/>
                </a:tc>
                <a:tc>
                  <a:txBody>
                    <a:bodyPr/>
                    <a:lstStyle/>
                    <a:p>
                      <a:pPr marL="0" marR="0" indent="0" algn="l" rtl="0">
                        <a:lnSpc>
                          <a:spcPct val="100000"/>
                        </a:lnSpc>
                        <a:spcBef>
                          <a:spcPts val="0"/>
                        </a:spcBef>
                        <a:spcAft>
                          <a:spcPts val="0"/>
                        </a:spcAft>
                        <a:buNone/>
                      </a:pPr>
                      <a:r>
                        <a:rPr lang="pt-BR" sz="900"/>
                        <a:t>Java</a:t>
                      </a:r>
                    </a:p>
                  </a:txBody>
                  <a:tcPr marL="82275" marR="82275" marT="61700" marB="61700"/>
                </a:tc>
              </a:tr>
              <a:tr h="257175">
                <a:tc>
                  <a:txBody>
                    <a:bodyPr/>
                    <a:lstStyle/>
                    <a:p>
                      <a:pPr marL="0" marR="0" indent="0" algn="l" rtl="0">
                        <a:lnSpc>
                          <a:spcPct val="100000"/>
                        </a:lnSpc>
                        <a:spcBef>
                          <a:spcPts val="0"/>
                        </a:spcBef>
                        <a:spcAft>
                          <a:spcPts val="0"/>
                        </a:spcAft>
                        <a:buNone/>
                      </a:pPr>
                      <a:r>
                        <a:rPr lang="pt-BR" sz="900" b="1"/>
                        <a:t>ONIX</a:t>
                      </a:r>
                    </a:p>
                  </a:txBody>
                  <a:tcPr marL="82275" marR="82275" marT="61700" marB="61700"/>
                </a:tc>
                <a:tc>
                  <a:txBody>
                    <a:bodyPr/>
                    <a:lstStyle/>
                    <a:p>
                      <a:pPr marL="0" marR="0" lvl="0" indent="0" algn="l" rtl="0">
                        <a:lnSpc>
                          <a:spcPct val="100000"/>
                        </a:lnSpc>
                        <a:spcBef>
                          <a:spcPts val="0"/>
                        </a:spcBef>
                        <a:spcAft>
                          <a:spcPts val="0"/>
                        </a:spcAft>
                        <a:buNone/>
                      </a:pPr>
                      <a:r>
                        <a:rPr lang="pt-BR" sz="900"/>
                        <a:t>Estado da rede em múltiplos controladores distribuídos; </a:t>
                      </a:r>
                    </a:p>
                    <a:p>
                      <a:pPr marL="0" marR="0" indent="0" algn="l" rtl="0">
                        <a:lnSpc>
                          <a:spcPct val="100000"/>
                        </a:lnSpc>
                        <a:spcBef>
                          <a:spcPts val="0"/>
                        </a:spcBef>
                        <a:spcAft>
                          <a:spcPts val="0"/>
                        </a:spcAft>
                        <a:buNone/>
                      </a:pPr>
                      <a:r>
                        <a:rPr lang="pt-BR" sz="900" i="1"/>
                        <a:t>Network Information Base</a:t>
                      </a:r>
                      <a:r>
                        <a:rPr lang="pt-BR" sz="900"/>
                        <a:t> (NIB)</a:t>
                      </a:r>
                    </a:p>
                  </a:txBody>
                  <a:tcPr marL="82275" marR="82275" marT="61700" marB="61700"/>
                </a:tc>
                <a:tc>
                  <a:txBody>
                    <a:bodyPr/>
                    <a:lstStyle/>
                    <a:p>
                      <a:pPr marL="0" marR="0" indent="0" algn="l" rtl="0">
                        <a:lnSpc>
                          <a:spcPct val="100000"/>
                        </a:lnSpc>
                        <a:spcBef>
                          <a:spcPts val="0"/>
                        </a:spcBef>
                        <a:spcAft>
                          <a:spcPts val="0"/>
                        </a:spcAft>
                        <a:buNone/>
                      </a:pPr>
                      <a:r>
                        <a:rPr lang="pt-BR" sz="900"/>
                        <a:t>Projeto em conjunto com NEC, Google, Yahoo!</a:t>
                      </a:r>
                    </a:p>
                    <a:p>
                      <a:pPr marL="0" marR="0" lvl="0" indent="0" algn="l" rtl="0">
                        <a:lnSpc>
                          <a:spcPct val="100000"/>
                        </a:lnSpc>
                        <a:spcBef>
                          <a:spcPts val="0"/>
                        </a:spcBef>
                        <a:spcAft>
                          <a:spcPts val="0"/>
                        </a:spcAft>
                        <a:buNone/>
                      </a:pPr>
                      <a:r>
                        <a:rPr lang="pt-BR" sz="900"/>
                        <a:t>Código fechado</a:t>
                      </a:r>
                    </a:p>
                    <a:p>
                      <a:pPr marL="0" marR="0" indent="0" algn="l" rtl="0">
                        <a:lnSpc>
                          <a:spcPct val="100000"/>
                        </a:lnSpc>
                        <a:spcBef>
                          <a:spcPts val="0"/>
                        </a:spcBef>
                        <a:spcAft>
                          <a:spcPts val="0"/>
                        </a:spcAft>
                        <a:buNone/>
                      </a:pPr>
                      <a:r>
                        <a:rPr lang="pt-BR" sz="900"/>
                        <a:t>Foco: Escalabilidade e confiabilidade</a:t>
                      </a:r>
                    </a:p>
                  </a:txBody>
                  <a:tcPr marL="82275" marR="82275" marT="61700" marB="61700"/>
                </a:tc>
                <a:tc>
                  <a:txBody>
                    <a:bodyPr/>
                    <a:lstStyle/>
                    <a:p>
                      <a:pPr marL="0" marR="0" indent="0" algn="l" rtl="0">
                        <a:lnSpc>
                          <a:spcPct val="100000"/>
                        </a:lnSpc>
                        <a:spcBef>
                          <a:spcPts val="0"/>
                        </a:spcBef>
                        <a:spcAft>
                          <a:spcPts val="0"/>
                        </a:spcAft>
                        <a:buNone/>
                      </a:pPr>
                      <a:r>
                        <a:rPr lang="pt-BR" sz="900"/>
                        <a:t>C++, Python e Java</a:t>
                      </a:r>
                    </a:p>
                  </a:txBody>
                  <a:tcPr marL="82275" marR="82275" marT="61700" marB="61700"/>
                </a:tc>
              </a:tr>
              <a:tr h="257175">
                <a:tc>
                  <a:txBody>
                    <a:bodyPr/>
                    <a:lstStyle/>
                    <a:p>
                      <a:pPr marL="0" marR="0" indent="0" algn="l" rtl="0">
                        <a:lnSpc>
                          <a:spcPct val="100000"/>
                        </a:lnSpc>
                        <a:spcBef>
                          <a:spcPts val="0"/>
                        </a:spcBef>
                        <a:spcAft>
                          <a:spcPts val="0"/>
                        </a:spcAft>
                        <a:buNone/>
                      </a:pPr>
                      <a:r>
                        <a:rPr lang="pt-BR" sz="900" b="1"/>
                        <a:t>ONOS</a:t>
                      </a:r>
                    </a:p>
                  </a:txBody>
                  <a:tcPr marL="82275" marR="82275" marT="61700" marB="61700"/>
                </a:tc>
                <a:tc>
                  <a:txBody>
                    <a:bodyPr/>
                    <a:lstStyle/>
                    <a:p>
                      <a:pPr marL="0" marR="0" indent="0" algn="l" rtl="0">
                        <a:lnSpc>
                          <a:spcPct val="100000"/>
                        </a:lnSpc>
                        <a:spcBef>
                          <a:spcPts val="0"/>
                        </a:spcBef>
                        <a:spcAft>
                          <a:spcPts val="0"/>
                        </a:spcAft>
                        <a:buNone/>
                      </a:pPr>
                      <a:r>
                        <a:rPr lang="pt-BR" sz="900"/>
                        <a:t>Controlador recente, projetado desde o inicio para atender aos critérios de escalabilidade, alta disponibilidade e desempenho</a:t>
                      </a:r>
                    </a:p>
                  </a:txBody>
                  <a:tcPr marL="82275" marR="82275" marT="61700" marB="61700"/>
                </a:tc>
                <a:tc>
                  <a:txBody>
                    <a:bodyPr/>
                    <a:lstStyle/>
                    <a:p>
                      <a:pPr marL="0" marR="0" indent="0" algn="l" rtl="0">
                        <a:lnSpc>
                          <a:spcPct val="100000"/>
                        </a:lnSpc>
                        <a:spcBef>
                          <a:spcPts val="0"/>
                        </a:spcBef>
                        <a:spcAft>
                          <a:spcPts val="0"/>
                        </a:spcAft>
                        <a:buNone/>
                      </a:pPr>
                      <a:r>
                        <a:rPr lang="pt-BR" sz="900"/>
                        <a:t>Projeto em parceira </a:t>
                      </a:r>
                    </a:p>
                  </a:txBody>
                  <a:tcPr marL="82275" marR="82275" marT="61700" marB="61700"/>
                </a:tc>
                <a:tc>
                  <a:txBody>
                    <a:bodyPr/>
                    <a:lstStyle/>
                    <a:p>
                      <a:pPr marL="0" marR="0" indent="0" algn="l" rtl="0">
                        <a:lnSpc>
                          <a:spcPct val="100000"/>
                        </a:lnSpc>
                        <a:spcBef>
                          <a:spcPts val="0"/>
                        </a:spcBef>
                        <a:spcAft>
                          <a:spcPts val="0"/>
                        </a:spcAft>
                        <a:buNone/>
                      </a:pPr>
                      <a:r>
                        <a:rPr lang="pt-BR" sz="900"/>
                        <a:t>Java</a:t>
                      </a:r>
                    </a:p>
                  </a:txBody>
                  <a:tcPr marL="82275" marR="82275" marT="61700" marB="61700"/>
                </a:tc>
              </a:tr>
            </a:tbl>
          </a:graphicData>
        </a:graphic>
      </p:graphicFrame>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4400" y="-20538"/>
            <a:ext cx="7772400" cy="857250"/>
          </a:xfrm>
        </p:spPr>
        <p:txBody>
          <a:bodyPr>
            <a:normAutofit/>
          </a:bodyPr>
          <a:lstStyle/>
          <a:p>
            <a:pPr>
              <a:spcBef>
                <a:spcPts val="0"/>
              </a:spcBef>
              <a:buClr>
                <a:schemeClr val="lt1"/>
              </a:buClr>
              <a:buSzPct val="25000"/>
            </a:pPr>
            <a:r>
              <a:rPr lang="pt-BR" sz="1700" b="1" dirty="0" err="1" smtClean="0">
                <a:solidFill>
                  <a:schemeClr val="lt1"/>
                </a:solidFill>
                <a:latin typeface="Arial"/>
                <a:ea typeface="Arial"/>
                <a:cs typeface="Arial"/>
                <a:sym typeface="Arial"/>
              </a:rPr>
              <a:t>Datacenter</a:t>
            </a:r>
            <a:r>
              <a:rPr lang="pt-BR" sz="1700" b="1" dirty="0" smtClean="0">
                <a:solidFill>
                  <a:schemeClr val="lt1"/>
                </a:solidFill>
                <a:latin typeface="Arial"/>
                <a:ea typeface="Arial"/>
                <a:cs typeface="Arial"/>
                <a:sym typeface="Arial"/>
              </a:rPr>
              <a:t> </a:t>
            </a:r>
            <a:r>
              <a:rPr lang="pt-BR" sz="1700" b="1" dirty="0" err="1" smtClean="0">
                <a:solidFill>
                  <a:schemeClr val="lt1"/>
                </a:solidFill>
                <a:latin typeface="Arial"/>
                <a:ea typeface="Arial"/>
                <a:cs typeface="Arial"/>
                <a:sym typeface="Arial"/>
              </a:rPr>
              <a:t>Multi-tenant</a:t>
            </a:r>
            <a:endParaRPr lang="pt-BR" sz="1700" b="1" dirty="0">
              <a:solidFill>
                <a:schemeClr val="lt1"/>
              </a:solidFill>
              <a:latin typeface="Arial"/>
              <a:ea typeface="Arial"/>
              <a:cs typeface="Arial"/>
              <a:sym typeface="Arial"/>
            </a:endParaRPr>
          </a:p>
        </p:txBody>
      </p:sp>
      <p:sp>
        <p:nvSpPr>
          <p:cNvPr id="4" name="Título 1"/>
          <p:cNvSpPr txBox="1">
            <a:spLocks/>
          </p:cNvSpPr>
          <p:nvPr/>
        </p:nvSpPr>
        <p:spPr>
          <a:xfrm>
            <a:off x="755576" y="3939902"/>
            <a:ext cx="2160240" cy="576064"/>
          </a:xfrm>
          <a:prstGeom prst="rect">
            <a:avLst/>
          </a:prstGeom>
        </p:spPr>
        <p:txBody>
          <a:bodyPr bIns="91440" anchor="b" anchorCtr="0">
            <a:normAutofit fontScale="925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pt-BR" sz="1800" b="1" i="0" u="none" strike="noStrike" kern="1200" cap="none" spc="0" normalizeH="0" baseline="0" noProof="0" smtClean="0">
                <a:ln>
                  <a:noFill/>
                </a:ln>
                <a:solidFill>
                  <a:schemeClr val="tx2"/>
                </a:solidFill>
                <a:effectLst/>
                <a:uLnTx/>
                <a:uFillTx/>
                <a:latin typeface="+mj-lt"/>
                <a:ea typeface="+mj-ea"/>
                <a:cs typeface="+mj-cs"/>
              </a:rPr>
              <a:t>Virtualization Server</a:t>
            </a:r>
            <a:endParaRPr kumimoji="0" lang="pt-BR" sz="1800" b="1" i="0" u="none" strike="noStrike" kern="1200" cap="none" spc="0" normalizeH="0" baseline="0" noProof="0" dirty="0">
              <a:ln>
                <a:noFill/>
              </a:ln>
              <a:solidFill>
                <a:schemeClr val="tx2"/>
              </a:solidFill>
              <a:effectLst/>
              <a:uLnTx/>
              <a:uFillTx/>
              <a:latin typeface="+mj-lt"/>
              <a:ea typeface="+mj-ea"/>
              <a:cs typeface="+mj-cs"/>
            </a:endParaRPr>
          </a:p>
        </p:txBody>
      </p:sp>
      <p:sp>
        <p:nvSpPr>
          <p:cNvPr id="5" name="Retângulo 4"/>
          <p:cNvSpPr/>
          <p:nvPr/>
        </p:nvSpPr>
        <p:spPr>
          <a:xfrm>
            <a:off x="467544" y="1419622"/>
            <a:ext cx="2808312" cy="12961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p:cNvSpPr txBox="1"/>
          <p:nvPr/>
        </p:nvSpPr>
        <p:spPr>
          <a:xfrm>
            <a:off x="611560" y="1563638"/>
            <a:ext cx="720080" cy="369332"/>
          </a:xfrm>
          <a:prstGeom prst="rect">
            <a:avLst/>
          </a:prstGeom>
          <a:solidFill>
            <a:schemeClr val="accent6"/>
          </a:solidFill>
          <a:ln w="25400">
            <a:solidFill>
              <a:schemeClr val="tx1"/>
            </a:solidFill>
          </a:ln>
        </p:spPr>
        <p:txBody>
          <a:bodyPr wrap="square" rtlCol="0">
            <a:spAutoFit/>
          </a:bodyPr>
          <a:lstStyle/>
          <a:p>
            <a:r>
              <a:rPr lang="pt-BR" b="1" dirty="0" smtClean="0"/>
              <a:t>VM 1</a:t>
            </a:r>
          </a:p>
        </p:txBody>
      </p:sp>
      <p:sp>
        <p:nvSpPr>
          <p:cNvPr id="7" name="CaixaDeTexto 6"/>
          <p:cNvSpPr txBox="1"/>
          <p:nvPr/>
        </p:nvSpPr>
        <p:spPr>
          <a:xfrm>
            <a:off x="1475656" y="1563638"/>
            <a:ext cx="720080" cy="369332"/>
          </a:xfrm>
          <a:prstGeom prst="rect">
            <a:avLst/>
          </a:prstGeom>
          <a:solidFill>
            <a:schemeClr val="accent6"/>
          </a:solidFill>
          <a:ln w="25400">
            <a:solidFill>
              <a:schemeClr val="tx1"/>
            </a:solidFill>
          </a:ln>
        </p:spPr>
        <p:txBody>
          <a:bodyPr wrap="square" rtlCol="0">
            <a:spAutoFit/>
          </a:bodyPr>
          <a:lstStyle/>
          <a:p>
            <a:r>
              <a:rPr lang="pt-BR" b="1" dirty="0" smtClean="0"/>
              <a:t>VM 2</a:t>
            </a:r>
          </a:p>
        </p:txBody>
      </p:sp>
      <p:sp>
        <p:nvSpPr>
          <p:cNvPr id="8" name="CaixaDeTexto 7"/>
          <p:cNvSpPr txBox="1"/>
          <p:nvPr/>
        </p:nvSpPr>
        <p:spPr>
          <a:xfrm>
            <a:off x="2339752" y="1563638"/>
            <a:ext cx="720080" cy="369332"/>
          </a:xfrm>
          <a:prstGeom prst="rect">
            <a:avLst/>
          </a:prstGeom>
          <a:solidFill>
            <a:schemeClr val="accent5">
              <a:lumMod val="40000"/>
              <a:lumOff val="60000"/>
            </a:schemeClr>
          </a:solidFill>
          <a:ln w="25400">
            <a:solidFill>
              <a:schemeClr val="tx1"/>
            </a:solidFill>
          </a:ln>
        </p:spPr>
        <p:txBody>
          <a:bodyPr wrap="square" rtlCol="0">
            <a:spAutoFit/>
          </a:bodyPr>
          <a:lstStyle/>
          <a:p>
            <a:r>
              <a:rPr lang="pt-BR" b="1" dirty="0" smtClean="0"/>
              <a:t>VM 3</a:t>
            </a:r>
          </a:p>
        </p:txBody>
      </p:sp>
      <p:sp>
        <p:nvSpPr>
          <p:cNvPr id="9" name="Elipse 8"/>
          <p:cNvSpPr/>
          <p:nvPr/>
        </p:nvSpPr>
        <p:spPr>
          <a:xfrm>
            <a:off x="611560" y="2211710"/>
            <a:ext cx="2448272"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Open </a:t>
            </a:r>
            <a:r>
              <a:rPr lang="pt-BR" b="1" dirty="0" err="1" smtClean="0">
                <a:solidFill>
                  <a:schemeClr val="tx1"/>
                </a:solidFill>
              </a:rPr>
              <a:t>vSwitch</a:t>
            </a:r>
            <a:endParaRPr lang="pt-BR" b="1" dirty="0">
              <a:solidFill>
                <a:schemeClr val="tx1"/>
              </a:solidFill>
            </a:endParaRPr>
          </a:p>
        </p:txBody>
      </p:sp>
      <p:sp>
        <p:nvSpPr>
          <p:cNvPr id="10" name="CaixaDeTexto 9"/>
          <p:cNvSpPr txBox="1"/>
          <p:nvPr/>
        </p:nvSpPr>
        <p:spPr>
          <a:xfrm>
            <a:off x="4355976" y="1563638"/>
            <a:ext cx="720080" cy="369332"/>
          </a:xfrm>
          <a:prstGeom prst="rect">
            <a:avLst/>
          </a:prstGeom>
          <a:solidFill>
            <a:schemeClr val="accent5">
              <a:lumMod val="40000"/>
              <a:lumOff val="60000"/>
            </a:schemeClr>
          </a:solidFill>
          <a:ln w="25400">
            <a:solidFill>
              <a:schemeClr val="tx1"/>
            </a:solidFill>
          </a:ln>
        </p:spPr>
        <p:txBody>
          <a:bodyPr wrap="square" rtlCol="0">
            <a:spAutoFit/>
          </a:bodyPr>
          <a:lstStyle/>
          <a:p>
            <a:r>
              <a:rPr lang="pt-BR" b="1" dirty="0" smtClean="0"/>
              <a:t>VM 1</a:t>
            </a:r>
          </a:p>
        </p:txBody>
      </p:sp>
      <p:sp>
        <p:nvSpPr>
          <p:cNvPr id="11" name="CaixaDeTexto 10"/>
          <p:cNvSpPr txBox="1"/>
          <p:nvPr/>
        </p:nvSpPr>
        <p:spPr>
          <a:xfrm>
            <a:off x="5220072" y="1563638"/>
            <a:ext cx="720080" cy="369332"/>
          </a:xfrm>
          <a:prstGeom prst="rect">
            <a:avLst/>
          </a:prstGeom>
          <a:solidFill>
            <a:schemeClr val="accent6"/>
          </a:solidFill>
          <a:ln w="25400">
            <a:solidFill>
              <a:schemeClr val="tx1"/>
            </a:solidFill>
          </a:ln>
        </p:spPr>
        <p:txBody>
          <a:bodyPr wrap="square" rtlCol="0">
            <a:spAutoFit/>
          </a:bodyPr>
          <a:lstStyle/>
          <a:p>
            <a:r>
              <a:rPr lang="pt-BR" b="1" dirty="0" smtClean="0"/>
              <a:t>VM 2</a:t>
            </a:r>
          </a:p>
        </p:txBody>
      </p:sp>
      <p:sp>
        <p:nvSpPr>
          <p:cNvPr id="12" name="CaixaDeTexto 11"/>
          <p:cNvSpPr txBox="1"/>
          <p:nvPr/>
        </p:nvSpPr>
        <p:spPr>
          <a:xfrm>
            <a:off x="6084168" y="1563638"/>
            <a:ext cx="720080" cy="369332"/>
          </a:xfrm>
          <a:prstGeom prst="rect">
            <a:avLst/>
          </a:prstGeom>
          <a:solidFill>
            <a:schemeClr val="accent5">
              <a:lumMod val="40000"/>
              <a:lumOff val="60000"/>
            </a:schemeClr>
          </a:solidFill>
          <a:ln w="25400">
            <a:solidFill>
              <a:schemeClr val="tx1"/>
            </a:solidFill>
          </a:ln>
        </p:spPr>
        <p:txBody>
          <a:bodyPr wrap="square" rtlCol="0">
            <a:spAutoFit/>
          </a:bodyPr>
          <a:lstStyle/>
          <a:p>
            <a:r>
              <a:rPr lang="pt-BR" b="1" dirty="0" smtClean="0"/>
              <a:t>VM 3</a:t>
            </a:r>
          </a:p>
        </p:txBody>
      </p:sp>
      <p:sp>
        <p:nvSpPr>
          <p:cNvPr id="13" name="Elipse 12"/>
          <p:cNvSpPr/>
          <p:nvPr/>
        </p:nvSpPr>
        <p:spPr>
          <a:xfrm>
            <a:off x="4355976" y="2211710"/>
            <a:ext cx="2448272"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Open </a:t>
            </a:r>
            <a:r>
              <a:rPr lang="pt-BR" b="1" dirty="0" err="1" smtClean="0">
                <a:solidFill>
                  <a:schemeClr val="tx1"/>
                </a:solidFill>
              </a:rPr>
              <a:t>vSwitch</a:t>
            </a:r>
            <a:endParaRPr lang="pt-BR" b="1" dirty="0">
              <a:solidFill>
                <a:schemeClr val="tx1"/>
              </a:solidFill>
            </a:endParaRPr>
          </a:p>
        </p:txBody>
      </p:sp>
      <p:sp>
        <p:nvSpPr>
          <p:cNvPr id="14" name="CaixaDeTexto 13"/>
          <p:cNvSpPr txBox="1"/>
          <p:nvPr/>
        </p:nvSpPr>
        <p:spPr>
          <a:xfrm>
            <a:off x="7380312" y="1635646"/>
            <a:ext cx="360040" cy="369332"/>
          </a:xfrm>
          <a:prstGeom prst="rect">
            <a:avLst/>
          </a:prstGeom>
          <a:solidFill>
            <a:schemeClr val="accent6"/>
          </a:solidFill>
          <a:ln w="25400">
            <a:solidFill>
              <a:schemeClr val="tx1"/>
            </a:solidFill>
          </a:ln>
        </p:spPr>
        <p:txBody>
          <a:bodyPr wrap="square" rtlCol="0">
            <a:spAutoFit/>
          </a:bodyPr>
          <a:lstStyle/>
          <a:p>
            <a:endParaRPr lang="pt-BR" b="1" dirty="0" smtClean="0"/>
          </a:p>
        </p:txBody>
      </p:sp>
      <p:sp>
        <p:nvSpPr>
          <p:cNvPr id="15" name="CaixaDeTexto 14"/>
          <p:cNvSpPr txBox="1"/>
          <p:nvPr/>
        </p:nvSpPr>
        <p:spPr>
          <a:xfrm>
            <a:off x="7812360" y="1635646"/>
            <a:ext cx="1008112" cy="369332"/>
          </a:xfrm>
          <a:prstGeom prst="rect">
            <a:avLst/>
          </a:prstGeom>
          <a:noFill/>
          <a:ln w="25400">
            <a:solidFill>
              <a:schemeClr val="tx1"/>
            </a:solidFill>
          </a:ln>
        </p:spPr>
        <p:txBody>
          <a:bodyPr wrap="square" rtlCol="0">
            <a:spAutoFit/>
          </a:bodyPr>
          <a:lstStyle/>
          <a:p>
            <a:r>
              <a:rPr lang="pt-BR" b="1" dirty="0" err="1" smtClean="0"/>
              <a:t>Tenant</a:t>
            </a:r>
            <a:r>
              <a:rPr lang="pt-BR" b="1" dirty="0" smtClean="0"/>
              <a:t> 1</a:t>
            </a:r>
          </a:p>
        </p:txBody>
      </p:sp>
      <p:sp>
        <p:nvSpPr>
          <p:cNvPr id="16" name="CaixaDeTexto 15"/>
          <p:cNvSpPr txBox="1"/>
          <p:nvPr/>
        </p:nvSpPr>
        <p:spPr>
          <a:xfrm>
            <a:off x="7812360" y="2130410"/>
            <a:ext cx="1008112" cy="369332"/>
          </a:xfrm>
          <a:prstGeom prst="rect">
            <a:avLst/>
          </a:prstGeom>
          <a:noFill/>
          <a:ln w="25400">
            <a:solidFill>
              <a:schemeClr val="tx1"/>
            </a:solidFill>
          </a:ln>
        </p:spPr>
        <p:txBody>
          <a:bodyPr wrap="square" rtlCol="0">
            <a:spAutoFit/>
          </a:bodyPr>
          <a:lstStyle/>
          <a:p>
            <a:r>
              <a:rPr lang="pt-BR" b="1" dirty="0" err="1" smtClean="0"/>
              <a:t>Tenant</a:t>
            </a:r>
            <a:r>
              <a:rPr lang="pt-BR" b="1" dirty="0" smtClean="0"/>
              <a:t> 2</a:t>
            </a:r>
          </a:p>
        </p:txBody>
      </p:sp>
      <p:pic>
        <p:nvPicPr>
          <p:cNvPr id="17" name="Picture 2"/>
          <p:cNvPicPr>
            <a:picLocks noChangeAspect="1" noChangeArrowheads="1"/>
          </p:cNvPicPr>
          <p:nvPr/>
        </p:nvPicPr>
        <p:blipFill>
          <a:blip r:embed="rId2" cstate="print"/>
          <a:srcRect/>
          <a:stretch>
            <a:fillRect/>
          </a:stretch>
        </p:blipFill>
        <p:spPr bwMode="auto">
          <a:xfrm>
            <a:off x="755576" y="3003798"/>
            <a:ext cx="2171700" cy="1000125"/>
          </a:xfrm>
          <a:prstGeom prst="rect">
            <a:avLst/>
          </a:prstGeom>
          <a:noFill/>
          <a:ln w="9525">
            <a:noFill/>
            <a:miter lim="800000"/>
            <a:headEnd/>
            <a:tailEnd/>
          </a:ln>
        </p:spPr>
      </p:pic>
      <p:sp>
        <p:nvSpPr>
          <p:cNvPr id="18" name="CaixaDeTexto 17"/>
          <p:cNvSpPr txBox="1"/>
          <p:nvPr/>
        </p:nvSpPr>
        <p:spPr>
          <a:xfrm>
            <a:off x="7380312" y="2139702"/>
            <a:ext cx="360040" cy="369332"/>
          </a:xfrm>
          <a:prstGeom prst="rect">
            <a:avLst/>
          </a:prstGeom>
          <a:solidFill>
            <a:schemeClr val="accent5">
              <a:lumMod val="40000"/>
              <a:lumOff val="60000"/>
            </a:schemeClr>
          </a:solidFill>
          <a:ln w="25400">
            <a:solidFill>
              <a:schemeClr val="tx1"/>
            </a:solidFill>
          </a:ln>
        </p:spPr>
        <p:txBody>
          <a:bodyPr wrap="square" rtlCol="0">
            <a:spAutoFit/>
          </a:bodyPr>
          <a:lstStyle/>
          <a:p>
            <a:endParaRPr lang="pt-BR" b="1" dirty="0" smtClean="0"/>
          </a:p>
        </p:txBody>
      </p:sp>
      <p:pic>
        <p:nvPicPr>
          <p:cNvPr id="19" name="Picture 2"/>
          <p:cNvPicPr>
            <a:picLocks noChangeAspect="1" noChangeArrowheads="1"/>
          </p:cNvPicPr>
          <p:nvPr/>
        </p:nvPicPr>
        <p:blipFill>
          <a:blip r:embed="rId2" cstate="print"/>
          <a:srcRect/>
          <a:stretch>
            <a:fillRect/>
          </a:stretch>
        </p:blipFill>
        <p:spPr bwMode="auto">
          <a:xfrm>
            <a:off x="4716016" y="3003798"/>
            <a:ext cx="2171700" cy="1000125"/>
          </a:xfrm>
          <a:prstGeom prst="rect">
            <a:avLst/>
          </a:prstGeom>
          <a:noFill/>
          <a:ln w="9525">
            <a:noFill/>
            <a:miter lim="800000"/>
            <a:headEnd/>
            <a:tailEnd/>
          </a:ln>
        </p:spPr>
      </p:pic>
      <p:pic>
        <p:nvPicPr>
          <p:cNvPr id="20" name="Picture 3"/>
          <p:cNvPicPr>
            <a:picLocks noChangeAspect="1" noChangeArrowheads="1"/>
          </p:cNvPicPr>
          <p:nvPr/>
        </p:nvPicPr>
        <p:blipFill>
          <a:blip r:embed="rId3" cstate="print"/>
          <a:srcRect/>
          <a:stretch>
            <a:fillRect/>
          </a:stretch>
        </p:blipFill>
        <p:spPr bwMode="auto">
          <a:xfrm>
            <a:off x="3563888" y="3145135"/>
            <a:ext cx="857250" cy="866775"/>
          </a:xfrm>
          <a:prstGeom prst="rect">
            <a:avLst/>
          </a:prstGeom>
          <a:noFill/>
          <a:ln w="9525">
            <a:noFill/>
            <a:miter lim="800000"/>
            <a:headEnd/>
            <a:tailEnd/>
          </a:ln>
        </p:spPr>
      </p:pic>
      <p:sp>
        <p:nvSpPr>
          <p:cNvPr id="21" name="Título 1"/>
          <p:cNvSpPr txBox="1">
            <a:spLocks/>
          </p:cNvSpPr>
          <p:nvPr/>
        </p:nvSpPr>
        <p:spPr>
          <a:xfrm>
            <a:off x="2915816" y="4083918"/>
            <a:ext cx="2160240" cy="576064"/>
          </a:xfrm>
          <a:prstGeom prst="rect">
            <a:avLst/>
          </a:prstGeom>
        </p:spPr>
        <p:txBody>
          <a:bodyPr vert="horz" lIns="91440" tIns="45720" rIns="91440" bIns="45720" rtlCol="0" anchor="ctr">
            <a:normAutofit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latin typeface="+mj-lt"/>
                <a:ea typeface="+mj-ea"/>
                <a:cs typeface="+mj-cs"/>
              </a:rPr>
              <a:t>c</a:t>
            </a:r>
            <a:r>
              <a:rPr kumimoji="0" lang="pt-BR" sz="1800" b="1" i="0" u="none" strike="noStrike" kern="1200" cap="none" spc="0" normalizeH="0" baseline="0" noProof="0" dirty="0" err="1" smtClean="0">
                <a:ln>
                  <a:noFill/>
                </a:ln>
                <a:solidFill>
                  <a:schemeClr val="tx1"/>
                </a:solidFill>
                <a:effectLst/>
                <a:uLnTx/>
                <a:uFillTx/>
                <a:latin typeface="+mj-lt"/>
                <a:ea typeface="+mj-ea"/>
                <a:cs typeface="+mj-cs"/>
              </a:rPr>
              <a:t>ommodity</a:t>
            </a:r>
            <a:endParaRPr kumimoji="0" lang="pt-BR" sz="18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smtClean="0">
                <a:latin typeface="+mj-lt"/>
                <a:ea typeface="+mj-ea"/>
                <a:cs typeface="+mj-cs"/>
              </a:rPr>
              <a:t>switch</a:t>
            </a:r>
            <a:endParaRPr kumimoji="0" lang="pt-BR" sz="18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22" name="Título 1"/>
          <p:cNvSpPr txBox="1">
            <a:spLocks/>
          </p:cNvSpPr>
          <p:nvPr/>
        </p:nvSpPr>
        <p:spPr>
          <a:xfrm>
            <a:off x="4860032" y="4011910"/>
            <a:ext cx="2160240" cy="576064"/>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1800" b="1" i="0" u="none" strike="noStrike" kern="1200" cap="none" spc="0" normalizeH="0" baseline="0" noProof="0" dirty="0" err="1" smtClean="0">
                <a:ln>
                  <a:noFill/>
                </a:ln>
                <a:solidFill>
                  <a:schemeClr val="tx1"/>
                </a:solidFill>
                <a:effectLst/>
                <a:uLnTx/>
                <a:uFillTx/>
                <a:latin typeface="+mj-lt"/>
                <a:ea typeface="+mj-ea"/>
                <a:cs typeface="+mj-cs"/>
              </a:rPr>
              <a:t>Virtualization</a:t>
            </a:r>
            <a:r>
              <a:rPr kumimoji="0" lang="pt-BR" sz="1800" b="1" i="0" u="none" strike="noStrike" kern="1200" cap="none" spc="0" normalizeH="0" baseline="0" noProof="0" dirty="0" smtClean="0">
                <a:ln>
                  <a:noFill/>
                </a:ln>
                <a:solidFill>
                  <a:schemeClr val="tx1"/>
                </a:solidFill>
                <a:effectLst/>
                <a:uLnTx/>
                <a:uFillTx/>
                <a:latin typeface="+mj-lt"/>
                <a:ea typeface="+mj-ea"/>
                <a:cs typeface="+mj-cs"/>
              </a:rPr>
              <a:t> Server</a:t>
            </a:r>
          </a:p>
        </p:txBody>
      </p:sp>
      <p:sp>
        <p:nvSpPr>
          <p:cNvPr id="23" name="Retângulo 22"/>
          <p:cNvSpPr/>
          <p:nvPr/>
        </p:nvSpPr>
        <p:spPr>
          <a:xfrm>
            <a:off x="4139952" y="1419622"/>
            <a:ext cx="2808312" cy="12961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4" name="Conector reto 23"/>
          <p:cNvCxnSpPr>
            <a:stCxn id="5" idx="2"/>
          </p:cNvCxnSpPr>
          <p:nvPr/>
        </p:nvCxnSpPr>
        <p:spPr>
          <a:xfrm flipH="1">
            <a:off x="1835696" y="2715766"/>
            <a:ext cx="36004" cy="43204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reto 24"/>
          <p:cNvCxnSpPr/>
          <p:nvPr/>
        </p:nvCxnSpPr>
        <p:spPr>
          <a:xfrm>
            <a:off x="5616116" y="2715766"/>
            <a:ext cx="36004" cy="3600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reto 25"/>
          <p:cNvCxnSpPr>
            <a:stCxn id="20" idx="3"/>
          </p:cNvCxnSpPr>
          <p:nvPr/>
        </p:nvCxnSpPr>
        <p:spPr>
          <a:xfrm flipV="1">
            <a:off x="4421138" y="3577183"/>
            <a:ext cx="438894" cy="13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ector reto 26"/>
          <p:cNvCxnSpPr>
            <a:endCxn id="20" idx="1"/>
          </p:cNvCxnSpPr>
          <p:nvPr/>
        </p:nvCxnSpPr>
        <p:spPr>
          <a:xfrm>
            <a:off x="2843808" y="3577183"/>
            <a:ext cx="720080" cy="13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ítulo 1"/>
          <p:cNvSpPr txBox="1">
            <a:spLocks/>
          </p:cNvSpPr>
          <p:nvPr/>
        </p:nvSpPr>
        <p:spPr>
          <a:xfrm>
            <a:off x="7380312" y="4011910"/>
            <a:ext cx="1368152" cy="576064"/>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1800" b="1" i="0" u="none" strike="noStrike" kern="1200" cap="none" spc="0" normalizeH="0" baseline="0" noProof="0" dirty="0" err="1" smtClean="0">
                <a:ln>
                  <a:noFill/>
                </a:ln>
                <a:solidFill>
                  <a:schemeClr val="tx1"/>
                </a:solidFill>
                <a:effectLst/>
                <a:uLnTx/>
                <a:uFillTx/>
                <a:latin typeface="+mj-lt"/>
                <a:ea typeface="+mj-ea"/>
                <a:cs typeface="+mj-cs"/>
              </a:rPr>
              <a:t>Users</a:t>
            </a:r>
            <a:endParaRPr kumimoji="0" lang="pt-BR" sz="1800" b="1"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29" name="Conector reto 28"/>
          <p:cNvCxnSpPr/>
          <p:nvPr/>
        </p:nvCxnSpPr>
        <p:spPr>
          <a:xfrm flipH="1">
            <a:off x="1799692" y="1923678"/>
            <a:ext cx="36004" cy="28803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ector reto 29"/>
          <p:cNvCxnSpPr>
            <a:stCxn id="6" idx="2"/>
          </p:cNvCxnSpPr>
          <p:nvPr/>
        </p:nvCxnSpPr>
        <p:spPr>
          <a:xfrm>
            <a:off x="971600" y="1932970"/>
            <a:ext cx="360040" cy="2787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8" idx="2"/>
          </p:cNvCxnSpPr>
          <p:nvPr/>
        </p:nvCxnSpPr>
        <p:spPr>
          <a:xfrm flipH="1">
            <a:off x="2267744" y="1932970"/>
            <a:ext cx="432048" cy="2787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to 31"/>
          <p:cNvCxnSpPr/>
          <p:nvPr/>
        </p:nvCxnSpPr>
        <p:spPr>
          <a:xfrm>
            <a:off x="4716016" y="1923678"/>
            <a:ext cx="360040" cy="2787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ector reto 32"/>
          <p:cNvCxnSpPr/>
          <p:nvPr/>
        </p:nvCxnSpPr>
        <p:spPr>
          <a:xfrm flipH="1">
            <a:off x="5580112" y="1923678"/>
            <a:ext cx="36004" cy="28803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ector reto 33"/>
          <p:cNvCxnSpPr/>
          <p:nvPr/>
        </p:nvCxnSpPr>
        <p:spPr>
          <a:xfrm flipH="1">
            <a:off x="6084168" y="1923678"/>
            <a:ext cx="432048" cy="2787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Picture 4" descr="C:\Users\Marcos\Dropbox\SOSR2015\users.jpg"/>
          <p:cNvPicPr>
            <a:picLocks noChangeAspect="1" noChangeArrowheads="1"/>
          </p:cNvPicPr>
          <p:nvPr/>
        </p:nvPicPr>
        <p:blipFill>
          <a:blip r:embed="rId4" cstate="print"/>
          <a:srcRect/>
          <a:stretch>
            <a:fillRect/>
          </a:stretch>
        </p:blipFill>
        <p:spPr bwMode="auto">
          <a:xfrm>
            <a:off x="7524328" y="3003798"/>
            <a:ext cx="1152525" cy="1152525"/>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4400" y="-20538"/>
            <a:ext cx="7772400" cy="857250"/>
          </a:xfrm>
        </p:spPr>
        <p:txBody>
          <a:bodyPr>
            <a:normAutofit/>
          </a:bodyPr>
          <a:lstStyle/>
          <a:p>
            <a:pPr>
              <a:spcBef>
                <a:spcPts val="0"/>
              </a:spcBef>
              <a:buClr>
                <a:schemeClr val="lt1"/>
              </a:buClr>
              <a:buSzPct val="25000"/>
            </a:pPr>
            <a:r>
              <a:rPr lang="pt-BR" sz="1700" b="1" dirty="0" smtClean="0">
                <a:solidFill>
                  <a:schemeClr val="lt1"/>
                </a:solidFill>
                <a:latin typeface="Arial"/>
                <a:ea typeface="Arial"/>
                <a:cs typeface="Arial"/>
                <a:sym typeface="Arial"/>
              </a:rPr>
              <a:t>LANES: </a:t>
            </a:r>
            <a:r>
              <a:rPr lang="pt-BR" sz="1700" b="1" dirty="0" err="1" smtClean="0">
                <a:solidFill>
                  <a:schemeClr val="lt1"/>
                </a:solidFill>
                <a:latin typeface="Arial"/>
                <a:ea typeface="Arial"/>
                <a:cs typeface="Arial"/>
                <a:sym typeface="Arial"/>
              </a:rPr>
              <a:t>Datacenter</a:t>
            </a:r>
            <a:r>
              <a:rPr lang="pt-BR" sz="1700" b="1" dirty="0" smtClean="0">
                <a:solidFill>
                  <a:schemeClr val="lt1"/>
                </a:solidFill>
                <a:latin typeface="Arial"/>
                <a:ea typeface="Arial"/>
                <a:cs typeface="Arial"/>
                <a:sym typeface="Arial"/>
              </a:rPr>
              <a:t> </a:t>
            </a:r>
            <a:r>
              <a:rPr lang="pt-BR" sz="1700" b="1" dirty="0" err="1" smtClean="0">
                <a:solidFill>
                  <a:schemeClr val="lt1"/>
                </a:solidFill>
                <a:latin typeface="Arial"/>
                <a:ea typeface="Arial"/>
                <a:cs typeface="Arial"/>
                <a:sym typeface="Arial"/>
              </a:rPr>
              <a:t>Multi-tenant</a:t>
            </a:r>
            <a:endParaRPr lang="pt-BR" sz="1700" b="1" dirty="0">
              <a:solidFill>
                <a:schemeClr val="lt1"/>
              </a:solidFill>
              <a:latin typeface="Arial"/>
              <a:ea typeface="Arial"/>
              <a:cs typeface="Arial"/>
              <a:sym typeface="Arial"/>
            </a:endParaRPr>
          </a:p>
        </p:txBody>
      </p:sp>
      <p:sp>
        <p:nvSpPr>
          <p:cNvPr id="36" name="Shape 49"/>
          <p:cNvSpPr/>
          <p:nvPr/>
        </p:nvSpPr>
        <p:spPr>
          <a:xfrm>
            <a:off x="2481718" y="2697140"/>
            <a:ext cx="553616" cy="553614"/>
          </a:xfrm>
          <a:prstGeom prst="line">
            <a:avLst/>
          </a:prstGeom>
          <a:ln w="31750">
            <a:solidFill/>
          </a:ln>
        </p:spPr>
        <p:txBody>
          <a:bodyPr lIns="0" tIns="0" rIns="0" bIns="0"/>
          <a:lstStyle/>
          <a:p>
            <a:pPr lvl="0" defTabSz="457200">
              <a:defRPr sz="1200"/>
            </a:pPr>
            <a:endParaRPr/>
          </a:p>
        </p:txBody>
      </p:sp>
      <p:sp>
        <p:nvSpPr>
          <p:cNvPr id="37" name="Shape 50"/>
          <p:cNvSpPr/>
          <p:nvPr/>
        </p:nvSpPr>
        <p:spPr>
          <a:xfrm flipH="1">
            <a:off x="4785974" y="2697140"/>
            <a:ext cx="1440163" cy="719907"/>
          </a:xfrm>
          <a:prstGeom prst="line">
            <a:avLst/>
          </a:prstGeom>
          <a:ln w="31750">
            <a:solidFill/>
          </a:ln>
        </p:spPr>
        <p:txBody>
          <a:bodyPr lIns="0" tIns="0" rIns="0" bIns="0"/>
          <a:lstStyle/>
          <a:p>
            <a:pPr lvl="0" defTabSz="457200">
              <a:defRPr sz="1200"/>
            </a:pPr>
            <a:endParaRPr/>
          </a:p>
        </p:txBody>
      </p:sp>
      <p:sp>
        <p:nvSpPr>
          <p:cNvPr id="38" name="Shape 51"/>
          <p:cNvSpPr/>
          <p:nvPr/>
        </p:nvSpPr>
        <p:spPr>
          <a:xfrm flipH="1">
            <a:off x="2409711" y="1905051"/>
            <a:ext cx="36006" cy="288034"/>
          </a:xfrm>
          <a:prstGeom prst="line">
            <a:avLst/>
          </a:prstGeom>
          <a:ln w="31750">
            <a:solidFill/>
          </a:ln>
        </p:spPr>
        <p:txBody>
          <a:bodyPr lIns="0" tIns="0" rIns="0" bIns="0"/>
          <a:lstStyle/>
          <a:p>
            <a:pPr lvl="0" defTabSz="457200">
              <a:defRPr sz="1200"/>
            </a:pPr>
            <a:endParaRPr/>
          </a:p>
        </p:txBody>
      </p:sp>
      <p:sp>
        <p:nvSpPr>
          <p:cNvPr id="39" name="Shape 52"/>
          <p:cNvSpPr/>
          <p:nvPr/>
        </p:nvSpPr>
        <p:spPr>
          <a:xfrm>
            <a:off x="1581617" y="1914344"/>
            <a:ext cx="360044" cy="278741"/>
          </a:xfrm>
          <a:prstGeom prst="line">
            <a:avLst/>
          </a:prstGeom>
          <a:ln w="31750">
            <a:solidFill/>
          </a:ln>
        </p:spPr>
        <p:txBody>
          <a:bodyPr lIns="0" tIns="0" rIns="0" bIns="0"/>
          <a:lstStyle/>
          <a:p>
            <a:pPr lvl="0" defTabSz="457200">
              <a:defRPr sz="1200"/>
            </a:pPr>
            <a:endParaRPr/>
          </a:p>
        </p:txBody>
      </p:sp>
      <p:sp>
        <p:nvSpPr>
          <p:cNvPr id="40" name="Shape 53"/>
          <p:cNvSpPr/>
          <p:nvPr/>
        </p:nvSpPr>
        <p:spPr>
          <a:xfrm flipH="1">
            <a:off x="2877762" y="1914343"/>
            <a:ext cx="432049" cy="278743"/>
          </a:xfrm>
          <a:prstGeom prst="line">
            <a:avLst/>
          </a:prstGeom>
          <a:ln w="31750">
            <a:solidFill/>
          </a:ln>
        </p:spPr>
        <p:txBody>
          <a:bodyPr lIns="0" tIns="0" rIns="0" bIns="0"/>
          <a:lstStyle/>
          <a:p>
            <a:pPr lvl="0" defTabSz="457200">
              <a:defRPr sz="1200"/>
            </a:pPr>
            <a:endParaRPr/>
          </a:p>
        </p:txBody>
      </p:sp>
      <p:sp>
        <p:nvSpPr>
          <p:cNvPr id="41" name="Shape 54"/>
          <p:cNvSpPr/>
          <p:nvPr/>
        </p:nvSpPr>
        <p:spPr>
          <a:xfrm>
            <a:off x="5326035" y="1905050"/>
            <a:ext cx="360042" cy="278742"/>
          </a:xfrm>
          <a:prstGeom prst="line">
            <a:avLst/>
          </a:prstGeom>
          <a:ln w="31750">
            <a:solidFill/>
          </a:ln>
        </p:spPr>
        <p:txBody>
          <a:bodyPr lIns="0" tIns="0" rIns="0" bIns="0"/>
          <a:lstStyle/>
          <a:p>
            <a:pPr lvl="0" defTabSz="457200">
              <a:defRPr sz="1200"/>
            </a:pPr>
            <a:endParaRPr/>
          </a:p>
        </p:txBody>
      </p:sp>
      <p:sp>
        <p:nvSpPr>
          <p:cNvPr id="42" name="Shape 55"/>
          <p:cNvSpPr/>
          <p:nvPr/>
        </p:nvSpPr>
        <p:spPr>
          <a:xfrm flipH="1">
            <a:off x="6190131" y="1905051"/>
            <a:ext cx="36006" cy="288034"/>
          </a:xfrm>
          <a:prstGeom prst="line">
            <a:avLst/>
          </a:prstGeom>
          <a:ln w="31750">
            <a:solidFill/>
          </a:ln>
        </p:spPr>
        <p:txBody>
          <a:bodyPr lIns="0" tIns="0" rIns="0" bIns="0"/>
          <a:lstStyle/>
          <a:p>
            <a:pPr lvl="0" defTabSz="457200">
              <a:defRPr sz="1200"/>
            </a:pPr>
            <a:endParaRPr/>
          </a:p>
        </p:txBody>
      </p:sp>
      <p:sp>
        <p:nvSpPr>
          <p:cNvPr id="43" name="Shape 56"/>
          <p:cNvSpPr/>
          <p:nvPr/>
        </p:nvSpPr>
        <p:spPr>
          <a:xfrm flipH="1">
            <a:off x="6694187" y="1905050"/>
            <a:ext cx="432049" cy="278742"/>
          </a:xfrm>
          <a:prstGeom prst="line">
            <a:avLst/>
          </a:prstGeom>
          <a:ln w="31750">
            <a:solidFill/>
          </a:ln>
        </p:spPr>
        <p:txBody>
          <a:bodyPr lIns="0" tIns="0" rIns="0" bIns="0"/>
          <a:lstStyle/>
          <a:p>
            <a:pPr lvl="0" defTabSz="457200">
              <a:defRPr sz="1200"/>
            </a:pPr>
            <a:endParaRPr/>
          </a:p>
        </p:txBody>
      </p:sp>
      <p:sp>
        <p:nvSpPr>
          <p:cNvPr id="44" name="Shape 57"/>
          <p:cNvSpPr txBox="1">
            <a:spLocks/>
          </p:cNvSpPr>
          <p:nvPr/>
        </p:nvSpPr>
        <p:spPr>
          <a:xfrm>
            <a:off x="1056602" y="843558"/>
            <a:ext cx="2867326" cy="576067"/>
          </a:xfrm>
          <a:prstGeom prst="rect">
            <a:avLst/>
          </a:prstGeom>
        </p:spPr>
        <p:txBody>
          <a:bodyPr bIns="91440" anchor="b" anchorCtr="0">
            <a:normAutofit/>
          </a:bodyPr>
          <a:lstStyle>
            <a:lvl1pPr defTabSz="832104">
              <a:defRPr sz="1638" b="1"/>
            </a:lvl1pPr>
          </a:lstStyle>
          <a:p>
            <a:pPr marL="0" marR="0" lvl="0" indent="0" algn="l" defTabSz="832104" rtl="0" eaLnBrk="1" fontAlgn="auto" latinLnBrk="0" hangingPunct="1">
              <a:lnSpc>
                <a:spcPct val="100000"/>
              </a:lnSpc>
              <a:spcBef>
                <a:spcPct val="0"/>
              </a:spcBef>
              <a:spcAft>
                <a:spcPts val="0"/>
              </a:spcAft>
              <a:buClrTx/>
              <a:buSzTx/>
              <a:buFontTx/>
              <a:buNone/>
              <a:tabLst/>
              <a:defRPr sz="1800" b="0"/>
            </a:pPr>
            <a:r>
              <a:rPr lang="pt-BR" sz="1400" dirty="0" err="1" smtClean="0">
                <a:latin typeface="Calibri"/>
                <a:ea typeface="Calibri"/>
                <a:cs typeface="Calibri"/>
                <a:sym typeface="Calibri"/>
              </a:rPr>
              <a:t>Virtualization</a:t>
            </a:r>
            <a:r>
              <a:rPr lang="pt-BR" sz="1400" dirty="0" smtClean="0">
                <a:latin typeface="Calibri"/>
                <a:ea typeface="Calibri"/>
                <a:cs typeface="Calibri"/>
                <a:sym typeface="Calibri"/>
              </a:rPr>
              <a:t> Server (</a:t>
            </a:r>
            <a:r>
              <a:rPr lang="pt-BR" sz="1400" dirty="0" err="1" smtClean="0">
                <a:latin typeface="Calibri"/>
                <a:ea typeface="Calibri"/>
                <a:cs typeface="Calibri"/>
                <a:sym typeface="Calibri"/>
              </a:rPr>
              <a:t>HostA</a:t>
            </a:r>
            <a:r>
              <a:rPr lang="pt-BR" sz="1400" dirty="0" smtClean="0">
                <a:latin typeface="Calibri"/>
                <a:ea typeface="Calibri"/>
                <a:cs typeface="Calibri"/>
                <a:sym typeface="Calibri"/>
              </a:rPr>
              <a:t>)</a:t>
            </a:r>
            <a:endParaRPr lang="pt-BR" sz="1400" dirty="0">
              <a:latin typeface="Calibri"/>
              <a:ea typeface="Calibri"/>
              <a:cs typeface="Calibri"/>
              <a:sym typeface="Calibri"/>
            </a:endParaRPr>
          </a:p>
        </p:txBody>
      </p:sp>
      <p:sp>
        <p:nvSpPr>
          <p:cNvPr id="45" name="Shape 58"/>
          <p:cNvSpPr/>
          <p:nvPr/>
        </p:nvSpPr>
        <p:spPr>
          <a:xfrm>
            <a:off x="1077561" y="1400995"/>
            <a:ext cx="2808315" cy="1296147"/>
          </a:xfrm>
          <a:prstGeom prst="rect">
            <a:avLst/>
          </a:prstGeom>
          <a:ln w="25400">
            <a:solidFill/>
          </a:ln>
        </p:spPr>
        <p:txBody>
          <a:bodyPr lIns="0" tIns="0" rIns="0" bIns="0" anchor="ctr"/>
          <a:lstStyle/>
          <a:p>
            <a:pPr lvl="0" algn="ctr">
              <a:defRPr>
                <a:solidFill>
                  <a:srgbClr val="FFFFFF"/>
                </a:solidFill>
                <a:latin typeface="Calibri"/>
                <a:ea typeface="Calibri"/>
                <a:cs typeface="Calibri"/>
                <a:sym typeface="Calibri"/>
              </a:defRPr>
            </a:pPr>
            <a:endParaRPr/>
          </a:p>
        </p:txBody>
      </p:sp>
      <p:sp>
        <p:nvSpPr>
          <p:cNvPr id="46" name="Shape 59"/>
          <p:cNvSpPr/>
          <p:nvPr/>
        </p:nvSpPr>
        <p:spPr>
          <a:xfrm>
            <a:off x="1221577" y="1545012"/>
            <a:ext cx="720084" cy="304801"/>
          </a:xfrm>
          <a:prstGeom prst="rect">
            <a:avLst/>
          </a:prstGeom>
          <a:solidFill>
            <a:srgbClr val="F79646"/>
          </a:solidFill>
          <a:ln w="25400">
            <a:solidFill/>
          </a:ln>
          <a:extLst>
            <a:ext uri="{C572A759-6A51-4108-AA02-DFA0A04FC94B}">
              <ma14:wrappingTextBoxFlag xmlns:ma14="http://schemas.microsoft.com/office/mac/drawingml/2011/main" xmlns="" val="1"/>
            </a:ext>
          </a:extLst>
        </p:spPr>
        <p:txBody>
          <a:bodyPr lIns="0" tIns="0" rIns="0" bIns="0">
            <a:spAutoFit/>
          </a:bodyPr>
          <a:lstStyle/>
          <a:p>
            <a:pPr lvl="0"/>
            <a:r>
              <a:rPr b="1">
                <a:latin typeface="Calibri"/>
                <a:ea typeface="Calibri"/>
                <a:cs typeface="Calibri"/>
                <a:sym typeface="Calibri"/>
              </a:rPr>
              <a:t>VM 1</a:t>
            </a:r>
            <a:r>
              <a:rPr b="1" baseline="-5999">
                <a:latin typeface="Calibri"/>
                <a:ea typeface="Calibri"/>
                <a:cs typeface="Calibri"/>
                <a:sym typeface="Calibri"/>
              </a:rPr>
              <a:t>A</a:t>
            </a:r>
          </a:p>
        </p:txBody>
      </p:sp>
      <p:sp>
        <p:nvSpPr>
          <p:cNvPr id="47" name="Shape 60"/>
          <p:cNvSpPr/>
          <p:nvPr/>
        </p:nvSpPr>
        <p:spPr>
          <a:xfrm>
            <a:off x="2085673" y="1545012"/>
            <a:ext cx="720082" cy="304801"/>
          </a:xfrm>
          <a:prstGeom prst="rect">
            <a:avLst/>
          </a:prstGeom>
          <a:solidFill>
            <a:srgbClr val="F79646"/>
          </a:solidFill>
          <a:ln w="25400">
            <a:solidFill/>
          </a:ln>
          <a:extLst>
            <a:ext uri="{C572A759-6A51-4108-AA02-DFA0A04FC94B}">
              <ma14:wrappingTextBoxFlag xmlns:ma14="http://schemas.microsoft.com/office/mac/drawingml/2011/main" xmlns="" val="1"/>
            </a:ext>
          </a:extLst>
        </p:spPr>
        <p:txBody>
          <a:bodyPr lIns="0" tIns="0" rIns="0" bIns="0">
            <a:spAutoFit/>
          </a:bodyPr>
          <a:lstStyle/>
          <a:p>
            <a:pPr lvl="0"/>
            <a:r>
              <a:rPr b="1">
                <a:latin typeface="Calibri"/>
                <a:ea typeface="Calibri"/>
                <a:cs typeface="Calibri"/>
                <a:sym typeface="Calibri"/>
              </a:rPr>
              <a:t>VM 2</a:t>
            </a:r>
            <a:r>
              <a:rPr b="1" baseline="-5999">
                <a:latin typeface="Calibri"/>
                <a:ea typeface="Calibri"/>
                <a:cs typeface="Calibri"/>
                <a:sym typeface="Calibri"/>
              </a:rPr>
              <a:t>A</a:t>
            </a:r>
          </a:p>
        </p:txBody>
      </p:sp>
      <p:sp>
        <p:nvSpPr>
          <p:cNvPr id="48" name="Shape 61"/>
          <p:cNvSpPr/>
          <p:nvPr/>
        </p:nvSpPr>
        <p:spPr>
          <a:xfrm>
            <a:off x="2949769" y="1545012"/>
            <a:ext cx="720082" cy="304801"/>
          </a:xfrm>
          <a:prstGeom prst="rect">
            <a:avLst/>
          </a:prstGeom>
          <a:solidFill>
            <a:srgbClr val="B7DEE8"/>
          </a:solidFill>
          <a:ln w="25400">
            <a:solidFill/>
          </a:ln>
          <a:extLst>
            <a:ext uri="{C572A759-6A51-4108-AA02-DFA0A04FC94B}">
              <ma14:wrappingTextBoxFlag xmlns:ma14="http://schemas.microsoft.com/office/mac/drawingml/2011/main" xmlns="" val="1"/>
            </a:ext>
          </a:extLst>
        </p:spPr>
        <p:txBody>
          <a:bodyPr lIns="0" tIns="0" rIns="0" bIns="0">
            <a:spAutoFit/>
          </a:bodyPr>
          <a:lstStyle/>
          <a:p>
            <a:pPr lvl="0"/>
            <a:r>
              <a:rPr b="1">
                <a:latin typeface="Calibri"/>
                <a:ea typeface="Calibri"/>
                <a:cs typeface="Calibri"/>
                <a:sym typeface="Calibri"/>
              </a:rPr>
              <a:t>VM 3</a:t>
            </a:r>
            <a:r>
              <a:rPr b="1" baseline="-5999">
                <a:latin typeface="Calibri"/>
                <a:ea typeface="Calibri"/>
                <a:cs typeface="Calibri"/>
                <a:sym typeface="Calibri"/>
              </a:rPr>
              <a:t>A</a:t>
            </a:r>
          </a:p>
        </p:txBody>
      </p:sp>
      <p:sp>
        <p:nvSpPr>
          <p:cNvPr id="49" name="Shape 62"/>
          <p:cNvSpPr/>
          <p:nvPr/>
        </p:nvSpPr>
        <p:spPr>
          <a:xfrm>
            <a:off x="4965993" y="1545012"/>
            <a:ext cx="720082" cy="304801"/>
          </a:xfrm>
          <a:prstGeom prst="rect">
            <a:avLst/>
          </a:prstGeom>
          <a:solidFill>
            <a:srgbClr val="B7DEE8"/>
          </a:solidFill>
          <a:ln w="25400">
            <a:solidFill/>
          </a:ln>
          <a:extLst>
            <a:ext uri="{C572A759-6A51-4108-AA02-DFA0A04FC94B}">
              <ma14:wrappingTextBoxFlag xmlns:ma14="http://schemas.microsoft.com/office/mac/drawingml/2011/main" xmlns="" val="1"/>
            </a:ext>
          </a:extLst>
        </p:spPr>
        <p:txBody>
          <a:bodyPr lIns="0" tIns="0" rIns="0" bIns="0">
            <a:spAutoFit/>
          </a:bodyPr>
          <a:lstStyle/>
          <a:p>
            <a:pPr lvl="0"/>
            <a:r>
              <a:rPr b="1">
                <a:latin typeface="Calibri"/>
                <a:ea typeface="Calibri"/>
                <a:cs typeface="Calibri"/>
                <a:sym typeface="Calibri"/>
              </a:rPr>
              <a:t>VM 1</a:t>
            </a:r>
            <a:r>
              <a:rPr b="1" baseline="-5999">
                <a:latin typeface="Calibri"/>
                <a:ea typeface="Calibri"/>
                <a:cs typeface="Calibri"/>
                <a:sym typeface="Calibri"/>
              </a:rPr>
              <a:t>B</a:t>
            </a:r>
          </a:p>
        </p:txBody>
      </p:sp>
      <p:sp>
        <p:nvSpPr>
          <p:cNvPr id="50" name="Shape 63"/>
          <p:cNvSpPr/>
          <p:nvPr/>
        </p:nvSpPr>
        <p:spPr>
          <a:xfrm>
            <a:off x="5830091" y="1545012"/>
            <a:ext cx="720082" cy="304801"/>
          </a:xfrm>
          <a:prstGeom prst="rect">
            <a:avLst/>
          </a:prstGeom>
          <a:solidFill>
            <a:srgbClr val="F79646"/>
          </a:solidFill>
          <a:ln w="25400">
            <a:solidFill/>
          </a:ln>
          <a:extLst>
            <a:ext uri="{C572A759-6A51-4108-AA02-DFA0A04FC94B}">
              <ma14:wrappingTextBoxFlag xmlns:ma14="http://schemas.microsoft.com/office/mac/drawingml/2011/main" xmlns="" val="1"/>
            </a:ext>
          </a:extLst>
        </p:spPr>
        <p:txBody>
          <a:bodyPr lIns="0" tIns="0" rIns="0" bIns="0">
            <a:spAutoFit/>
          </a:bodyPr>
          <a:lstStyle/>
          <a:p>
            <a:pPr lvl="0"/>
            <a:r>
              <a:rPr b="1">
                <a:latin typeface="Calibri"/>
                <a:ea typeface="Calibri"/>
                <a:cs typeface="Calibri"/>
                <a:sym typeface="Calibri"/>
              </a:rPr>
              <a:t>VM 2</a:t>
            </a:r>
            <a:r>
              <a:rPr b="1" baseline="-5999">
                <a:latin typeface="Calibri"/>
                <a:ea typeface="Calibri"/>
                <a:cs typeface="Calibri"/>
                <a:sym typeface="Calibri"/>
              </a:rPr>
              <a:t>B</a:t>
            </a:r>
          </a:p>
        </p:txBody>
      </p:sp>
      <p:sp>
        <p:nvSpPr>
          <p:cNvPr id="51" name="Shape 64"/>
          <p:cNvSpPr/>
          <p:nvPr/>
        </p:nvSpPr>
        <p:spPr>
          <a:xfrm>
            <a:off x="6694187" y="1545012"/>
            <a:ext cx="720082" cy="304801"/>
          </a:xfrm>
          <a:prstGeom prst="rect">
            <a:avLst/>
          </a:prstGeom>
          <a:solidFill>
            <a:srgbClr val="B7DEE8"/>
          </a:solidFill>
          <a:ln w="25400">
            <a:solidFill/>
          </a:ln>
          <a:extLst>
            <a:ext uri="{C572A759-6A51-4108-AA02-DFA0A04FC94B}">
              <ma14:wrappingTextBoxFlag xmlns:ma14="http://schemas.microsoft.com/office/mac/drawingml/2011/main" xmlns="" val="1"/>
            </a:ext>
          </a:extLst>
        </p:spPr>
        <p:txBody>
          <a:bodyPr lIns="0" tIns="0" rIns="0" bIns="0">
            <a:spAutoFit/>
          </a:bodyPr>
          <a:lstStyle/>
          <a:p>
            <a:pPr lvl="0"/>
            <a:r>
              <a:rPr b="1">
                <a:latin typeface="Calibri"/>
                <a:ea typeface="Calibri"/>
                <a:cs typeface="Calibri"/>
                <a:sym typeface="Calibri"/>
              </a:rPr>
              <a:t>VM 3</a:t>
            </a:r>
            <a:r>
              <a:rPr b="1" baseline="-5999">
                <a:latin typeface="Calibri"/>
                <a:ea typeface="Calibri"/>
                <a:cs typeface="Calibri"/>
                <a:sym typeface="Calibri"/>
              </a:rPr>
              <a:t>B</a:t>
            </a:r>
          </a:p>
        </p:txBody>
      </p:sp>
      <p:sp>
        <p:nvSpPr>
          <p:cNvPr id="52" name="Shape 65"/>
          <p:cNvSpPr/>
          <p:nvPr/>
        </p:nvSpPr>
        <p:spPr>
          <a:xfrm>
            <a:off x="4669356" y="987574"/>
            <a:ext cx="2833715" cy="57606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algn="ctr">
              <a:defRPr b="1">
                <a:latin typeface="Calibri"/>
                <a:ea typeface="Calibri"/>
                <a:cs typeface="Calibri"/>
                <a:sym typeface="Calibri"/>
              </a:defRPr>
            </a:lvl1pPr>
          </a:lstStyle>
          <a:p>
            <a:pPr lvl="0">
              <a:defRPr b="0"/>
            </a:pPr>
            <a:r>
              <a:rPr b="1" dirty="0"/>
              <a:t>Virtualization Server (</a:t>
            </a:r>
            <a:r>
              <a:rPr b="1" dirty="0" err="1"/>
              <a:t>HostB</a:t>
            </a:r>
            <a:r>
              <a:rPr b="1" dirty="0"/>
              <a:t>)</a:t>
            </a:r>
          </a:p>
        </p:txBody>
      </p:sp>
      <p:sp>
        <p:nvSpPr>
          <p:cNvPr id="53" name="Shape 66"/>
          <p:cNvSpPr/>
          <p:nvPr/>
        </p:nvSpPr>
        <p:spPr>
          <a:xfrm>
            <a:off x="4749970" y="1400995"/>
            <a:ext cx="2808315" cy="1296147"/>
          </a:xfrm>
          <a:prstGeom prst="rect">
            <a:avLst/>
          </a:prstGeom>
          <a:ln w="25400">
            <a:solidFill/>
          </a:ln>
        </p:spPr>
        <p:txBody>
          <a:bodyPr lIns="0" tIns="0" rIns="0" bIns="0" anchor="ctr"/>
          <a:lstStyle/>
          <a:p>
            <a:pPr lvl="0" algn="ctr">
              <a:defRPr>
                <a:solidFill>
                  <a:srgbClr val="FFFFFF"/>
                </a:solidFill>
                <a:latin typeface="Calibri"/>
                <a:ea typeface="Calibri"/>
                <a:cs typeface="Calibri"/>
                <a:sym typeface="Calibri"/>
              </a:defRPr>
            </a:pPr>
            <a:endParaRPr/>
          </a:p>
        </p:txBody>
      </p:sp>
      <p:grpSp>
        <p:nvGrpSpPr>
          <p:cNvPr id="54" name="Group 69"/>
          <p:cNvGrpSpPr/>
          <p:nvPr/>
        </p:nvGrpSpPr>
        <p:grpSpPr>
          <a:xfrm>
            <a:off x="1690554" y="2126765"/>
            <a:ext cx="1474318" cy="396242"/>
            <a:chOff x="0" y="0"/>
            <a:chExt cx="1474316" cy="396241"/>
          </a:xfrm>
        </p:grpSpPr>
        <p:sp>
          <p:nvSpPr>
            <p:cNvPr id="55" name="Shape 67"/>
            <p:cNvSpPr/>
            <p:nvPr/>
          </p:nvSpPr>
          <p:spPr>
            <a:xfrm>
              <a:off x="0" y="-1"/>
              <a:ext cx="1474317" cy="396243"/>
            </a:xfrm>
            <a:prstGeom prst="rect">
              <a:avLst/>
            </a:prstGeom>
            <a:solidFill>
              <a:srgbClr val="FFFFFF"/>
            </a:solidFill>
            <a:ln w="25400" cap="flat">
              <a:solidFill>
                <a:srgbClr val="000000"/>
              </a:solidFill>
              <a:prstDash val="solid"/>
              <a:bevel/>
            </a:ln>
            <a:effectLst/>
          </p:spPr>
          <p:txBody>
            <a:bodyPr wrap="square" lIns="0" tIns="0" rIns="0" bIns="0" numCol="1" anchor="ctr">
              <a:noAutofit/>
            </a:bodyPr>
            <a:lstStyle/>
            <a:p>
              <a:pPr lvl="0" algn="ctr">
                <a:defRPr>
                  <a:latin typeface="Calibri"/>
                  <a:ea typeface="Calibri"/>
                  <a:cs typeface="Calibri"/>
                  <a:sym typeface="Calibri"/>
                </a:defRPr>
              </a:pPr>
              <a:endParaRPr/>
            </a:p>
          </p:txBody>
        </p:sp>
        <p:sp>
          <p:nvSpPr>
            <p:cNvPr id="56" name="Shape 68"/>
            <p:cNvSpPr/>
            <p:nvPr/>
          </p:nvSpPr>
          <p:spPr>
            <a:xfrm>
              <a:off x="0" y="77470"/>
              <a:ext cx="1474317" cy="241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1600" b="1">
                  <a:latin typeface="Calibri"/>
                  <a:ea typeface="Calibri"/>
                  <a:cs typeface="Calibri"/>
                  <a:sym typeface="Calibri"/>
                </a:defRPr>
              </a:lvl1pPr>
            </a:lstStyle>
            <a:p>
              <a:pPr lvl="0">
                <a:defRPr sz="1800" b="0"/>
              </a:pPr>
              <a:r>
                <a:rPr sz="1600" b="1"/>
                <a:t>Open vSwitch</a:t>
              </a:r>
            </a:p>
          </p:txBody>
        </p:sp>
      </p:grpSp>
      <p:grpSp>
        <p:nvGrpSpPr>
          <p:cNvPr id="57" name="Group 72"/>
          <p:cNvGrpSpPr/>
          <p:nvPr/>
        </p:nvGrpSpPr>
        <p:grpSpPr>
          <a:xfrm>
            <a:off x="5416969" y="2126765"/>
            <a:ext cx="1474318" cy="396242"/>
            <a:chOff x="0" y="0"/>
            <a:chExt cx="1474316" cy="396241"/>
          </a:xfrm>
        </p:grpSpPr>
        <p:sp>
          <p:nvSpPr>
            <p:cNvPr id="58" name="Shape 70"/>
            <p:cNvSpPr/>
            <p:nvPr/>
          </p:nvSpPr>
          <p:spPr>
            <a:xfrm>
              <a:off x="0" y="-1"/>
              <a:ext cx="1474317" cy="396243"/>
            </a:xfrm>
            <a:prstGeom prst="rect">
              <a:avLst/>
            </a:prstGeom>
            <a:solidFill>
              <a:srgbClr val="FFFFFF"/>
            </a:solidFill>
            <a:ln w="25400" cap="flat">
              <a:solidFill>
                <a:srgbClr val="000000"/>
              </a:solidFill>
              <a:prstDash val="solid"/>
              <a:bevel/>
            </a:ln>
            <a:effectLst/>
          </p:spPr>
          <p:txBody>
            <a:bodyPr wrap="square" lIns="0" tIns="0" rIns="0" bIns="0" numCol="1" anchor="ctr">
              <a:noAutofit/>
            </a:bodyPr>
            <a:lstStyle/>
            <a:p>
              <a:pPr lvl="0" algn="ctr">
                <a:defRPr>
                  <a:latin typeface="Calibri"/>
                  <a:ea typeface="Calibri"/>
                  <a:cs typeface="Calibri"/>
                  <a:sym typeface="Calibri"/>
                </a:defRPr>
              </a:pPr>
              <a:endParaRPr/>
            </a:p>
          </p:txBody>
        </p:sp>
        <p:sp>
          <p:nvSpPr>
            <p:cNvPr id="59" name="Shape 71"/>
            <p:cNvSpPr/>
            <p:nvPr/>
          </p:nvSpPr>
          <p:spPr>
            <a:xfrm>
              <a:off x="0" y="77470"/>
              <a:ext cx="1474317" cy="241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1600" b="1">
                  <a:latin typeface="Calibri"/>
                  <a:ea typeface="Calibri"/>
                  <a:cs typeface="Calibri"/>
                  <a:sym typeface="Calibri"/>
                </a:defRPr>
              </a:lvl1pPr>
            </a:lstStyle>
            <a:p>
              <a:pPr lvl="0">
                <a:defRPr sz="1800" b="0"/>
              </a:pPr>
              <a:r>
                <a:rPr sz="1600" b="1"/>
                <a:t>Open vSwitch</a:t>
              </a:r>
            </a:p>
          </p:txBody>
        </p:sp>
      </p:grpSp>
      <p:grpSp>
        <p:nvGrpSpPr>
          <p:cNvPr id="60" name="Group 75"/>
          <p:cNvGrpSpPr/>
          <p:nvPr/>
        </p:nvGrpSpPr>
        <p:grpSpPr>
          <a:xfrm>
            <a:off x="5300085" y="3230359"/>
            <a:ext cx="1270002" cy="833489"/>
            <a:chOff x="0" y="0"/>
            <a:chExt cx="1270000" cy="833487"/>
          </a:xfrm>
        </p:grpSpPr>
        <p:sp>
          <p:nvSpPr>
            <p:cNvPr id="61" name="Shape 73"/>
            <p:cNvSpPr/>
            <p:nvPr/>
          </p:nvSpPr>
          <p:spPr>
            <a:xfrm>
              <a:off x="0" y="0"/>
              <a:ext cx="1270001" cy="833488"/>
            </a:xfrm>
            <a:prstGeom prst="roundRect">
              <a:avLst>
                <a:gd name="adj" fmla="val 22856"/>
              </a:avLst>
            </a:prstGeom>
            <a:solidFill>
              <a:srgbClr val="FFFFFF"/>
            </a:solidFill>
            <a:ln w="25400" cap="flat">
              <a:solidFill>
                <a:srgbClr val="9A403E"/>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latin typeface="Calibri"/>
                  <a:ea typeface="Calibri"/>
                  <a:cs typeface="Calibri"/>
                  <a:sym typeface="Calibri"/>
                </a:defRPr>
              </a:pPr>
              <a:endParaRPr/>
            </a:p>
          </p:txBody>
        </p:sp>
        <p:sp>
          <p:nvSpPr>
            <p:cNvPr id="62" name="Shape 74"/>
            <p:cNvSpPr/>
            <p:nvPr/>
          </p:nvSpPr>
          <p:spPr>
            <a:xfrm>
              <a:off x="55795" y="277043"/>
              <a:ext cx="1158411" cy="279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a:latin typeface="Calibri"/>
                  <a:ea typeface="Calibri"/>
                  <a:cs typeface="Calibri"/>
                  <a:sym typeface="Calibri"/>
                </a:defRPr>
              </a:lvl1pPr>
            </a:lstStyle>
            <a:p>
              <a:pPr lvl="0"/>
              <a:r>
                <a:t>LANES</a:t>
              </a:r>
            </a:p>
          </p:txBody>
        </p:sp>
      </p:grpSp>
      <p:pic>
        <p:nvPicPr>
          <p:cNvPr id="63" name="image1.png"/>
          <p:cNvPicPr/>
          <p:nvPr/>
        </p:nvPicPr>
        <p:blipFill>
          <a:blip r:embed="rId2">
            <a:extLst/>
          </a:blip>
          <a:stretch>
            <a:fillRect/>
          </a:stretch>
        </p:blipFill>
        <p:spPr>
          <a:xfrm>
            <a:off x="7019178" y="3141583"/>
            <a:ext cx="1011041" cy="1011041"/>
          </a:xfrm>
          <a:prstGeom prst="rect">
            <a:avLst/>
          </a:prstGeom>
          <a:ln w="12700">
            <a:miter lim="400000"/>
          </a:ln>
        </p:spPr>
      </p:pic>
      <p:grpSp>
        <p:nvGrpSpPr>
          <p:cNvPr id="64" name="Group 79"/>
          <p:cNvGrpSpPr/>
          <p:nvPr/>
        </p:nvGrpSpPr>
        <p:grpSpPr>
          <a:xfrm>
            <a:off x="2283167" y="2806732"/>
            <a:ext cx="2579173" cy="1260124"/>
            <a:chOff x="0" y="0"/>
            <a:chExt cx="2579171" cy="1260122"/>
          </a:xfrm>
        </p:grpSpPr>
        <p:sp>
          <p:nvSpPr>
            <p:cNvPr id="65" name="Shape 77"/>
            <p:cNvSpPr/>
            <p:nvPr/>
          </p:nvSpPr>
          <p:spPr>
            <a:xfrm>
              <a:off x="142541" y="644606"/>
              <a:ext cx="2294089" cy="279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b="1">
                  <a:latin typeface="Calibri"/>
                  <a:ea typeface="Calibri"/>
                  <a:cs typeface="Calibri"/>
                  <a:sym typeface="Calibri"/>
                </a:defRPr>
              </a:lvl1pPr>
            </a:lstStyle>
            <a:p>
              <a:pPr lvl="0">
                <a:defRPr b="0"/>
              </a:pPr>
              <a:r>
                <a:rPr b="1"/>
                <a:t>Ethernet infrastructure</a:t>
              </a:r>
            </a:p>
          </p:txBody>
        </p:sp>
        <p:pic>
          <p:nvPicPr>
            <p:cNvPr id="66" name="image2.png"/>
            <p:cNvPicPr/>
            <p:nvPr/>
          </p:nvPicPr>
          <p:blipFill>
            <a:blip r:embed="rId3">
              <a:extLst/>
            </a:blip>
            <a:srcRect l="489" t="978" r="489" b="754"/>
            <a:stretch>
              <a:fillRect/>
            </a:stretch>
          </p:blipFill>
          <p:spPr>
            <a:xfrm>
              <a:off x="-1" y="-1"/>
              <a:ext cx="2579173" cy="1260124"/>
            </a:xfrm>
            <a:prstGeom prst="rect">
              <a:avLst/>
            </a:prstGeom>
            <a:ln w="12700" cap="flat">
              <a:noFill/>
              <a:miter lim="400000"/>
            </a:ln>
            <a:effectLst/>
          </p:spPr>
        </p:pic>
      </p:grpSp>
      <p:sp>
        <p:nvSpPr>
          <p:cNvPr id="67" name="Shape 80"/>
          <p:cNvSpPr/>
          <p:nvPr/>
        </p:nvSpPr>
        <p:spPr>
          <a:xfrm>
            <a:off x="6876998" y="3086132"/>
            <a:ext cx="1295402" cy="431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gn="ctr"/>
            <a:r>
              <a:rPr sz="1400" b="1">
                <a:latin typeface="Calibri"/>
                <a:ea typeface="Calibri"/>
                <a:cs typeface="Calibri"/>
                <a:sym typeface="Calibri"/>
              </a:rPr>
              <a:t>Datacenter</a:t>
            </a:r>
          </a:p>
          <a:p>
            <a:pPr lvl="0" algn="ctr"/>
            <a:r>
              <a:rPr sz="1400" b="1">
                <a:latin typeface="Calibri"/>
                <a:ea typeface="Calibri"/>
                <a:cs typeface="Calibri"/>
                <a:sym typeface="Calibri"/>
              </a:rPr>
              <a:t>configuration</a:t>
            </a:r>
          </a:p>
        </p:txBody>
      </p:sp>
      <p:sp>
        <p:nvSpPr>
          <p:cNvPr id="68" name="Shape 84"/>
          <p:cNvSpPr/>
          <p:nvPr/>
        </p:nvSpPr>
        <p:spPr>
          <a:xfrm>
            <a:off x="2986521" y="2535547"/>
            <a:ext cx="2301622" cy="8676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38100">
            <a:solidFill>
              <a:srgbClr val="9A403E"/>
            </a:solidFill>
            <a:custDash>
              <a:ds d="200000" sp="200000"/>
            </a:custDash>
            <a:miter lim="400000"/>
            <a:headEnd type="triangle"/>
            <a:tailEnd type="triangle"/>
          </a:ln>
          <a:effectLst>
            <a:outerShdw blurRad="38100" dist="20000" dir="5400000" rotWithShape="0">
              <a:srgbClr val="000000">
                <a:alpha val="38000"/>
              </a:srgbClr>
            </a:outerShdw>
          </a:effectLst>
        </p:spPr>
        <p:txBody>
          <a:bodyPr/>
          <a:lstStyle/>
          <a:p>
            <a:pPr lvl="0"/>
            <a:endParaRPr/>
          </a:p>
        </p:txBody>
      </p:sp>
      <p:sp>
        <p:nvSpPr>
          <p:cNvPr id="69" name="Shape 85"/>
          <p:cNvSpPr/>
          <p:nvPr/>
        </p:nvSpPr>
        <p:spPr>
          <a:xfrm>
            <a:off x="6006228" y="2535547"/>
            <a:ext cx="113001" cy="6821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38100">
            <a:solidFill>
              <a:srgbClr val="9A403E"/>
            </a:solidFill>
            <a:custDash>
              <a:ds d="200000" sp="200000"/>
            </a:custDash>
            <a:miter lim="400000"/>
            <a:headEnd type="triangle"/>
            <a:tailEnd type="triangle"/>
          </a:ln>
          <a:effectLst>
            <a:outerShdw blurRad="38100" dist="20000" dir="5400000" rotWithShape="0">
              <a:srgbClr val="000000">
                <a:alpha val="38000"/>
              </a:srgbClr>
            </a:outerShdw>
          </a:effectLst>
        </p:spPr>
        <p:txBody>
          <a:bodyPr/>
          <a:lstStyle/>
          <a:p>
            <a:pPr lvl="0"/>
            <a:endParaRPr/>
          </a:p>
        </p:txBody>
      </p:sp>
      <p:sp>
        <p:nvSpPr>
          <p:cNvPr id="70" name="Shape 83"/>
          <p:cNvSpPr/>
          <p:nvPr/>
        </p:nvSpPr>
        <p:spPr>
          <a:xfrm>
            <a:off x="6646797" y="3609214"/>
            <a:ext cx="823725" cy="239930"/>
          </a:xfrm>
          <a:custGeom>
            <a:avLst/>
            <a:gdLst/>
            <a:ahLst/>
            <a:cxnLst>
              <a:cxn ang="0">
                <a:pos x="wd2" y="hd2"/>
              </a:cxn>
              <a:cxn ang="5400000">
                <a:pos x="wd2" y="hd2"/>
              </a:cxn>
              <a:cxn ang="10800000">
                <a:pos x="wd2" y="hd2"/>
              </a:cxn>
              <a:cxn ang="16200000">
                <a:pos x="wd2" y="hd2"/>
              </a:cxn>
            </a:cxnLst>
            <a:rect l="0" t="0" r="r" b="b"/>
            <a:pathLst>
              <a:path w="21600" h="16321" extrusionOk="0">
                <a:moveTo>
                  <a:pt x="21600" y="0"/>
                </a:moveTo>
                <a:cubicBezTo>
                  <a:pt x="18627" y="19888"/>
                  <a:pt x="11427" y="21600"/>
                  <a:pt x="0" y="5135"/>
                </a:cubicBezTo>
              </a:path>
            </a:pathLst>
          </a:custGeom>
          <a:ln w="38100">
            <a:solidFill>
              <a:srgbClr val="9A403E"/>
            </a:solidFill>
            <a:custDash>
              <a:ds d="200000" sp="200000"/>
            </a:custDash>
            <a:miter lim="400000"/>
            <a:headEnd type="triangle"/>
            <a:tailEnd type="triangle"/>
          </a:ln>
          <a:effectLst>
            <a:outerShdw blurRad="38100" dist="20000" dir="5400000" rotWithShape="0">
              <a:srgbClr val="000000">
                <a:alpha val="38000"/>
              </a:srgbClr>
            </a:outerShdw>
          </a:effectLst>
        </p:spPr>
        <p:txBody>
          <a:bodyPr lIns="0" tIns="0" rIns="0" bIns="0"/>
          <a:lstStyle/>
          <a:p>
            <a:pPr lvl="0">
              <a:defRPr>
                <a:latin typeface="Calibri"/>
                <a:ea typeface="Calibri"/>
                <a:cs typeface="Calibri"/>
                <a:sym typeface="Calibri"/>
              </a:defRPr>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prstGeom prst="rect">
            <a:avLst/>
          </a:prstGeom>
          <a:noFill/>
          <a:ln>
            <a:noFill/>
          </a:ln>
        </p:spPr>
        <p:txBody>
          <a:bodyPr lIns="91425" tIns="91425" rIns="11717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Componentes de uma rede atual</a:t>
            </a:r>
          </a:p>
        </p:txBody>
      </p:sp>
      <p:sp>
        <p:nvSpPr>
          <p:cNvPr id="130" name="Shape 130"/>
          <p:cNvSpPr txBox="1">
            <a:spLocks noGrp="1"/>
          </p:cNvSpPr>
          <p:nvPr>
            <p:ph type="sldNum" sz="quarter" idx="12"/>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sz="1400"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7</a:t>
            </a:fld>
            <a:endParaRPr lang="pt-BR" sz="1400" b="0" i="0" u="none" strike="noStrike" cap="none" baseline="0">
              <a:solidFill>
                <a:srgbClr val="000000"/>
              </a:solidFill>
              <a:latin typeface="Arial"/>
              <a:ea typeface="Arial"/>
              <a:cs typeface="Arial"/>
              <a:sym typeface="Arial"/>
            </a:endParaRPr>
          </a:p>
        </p:txBody>
      </p:sp>
      <p:cxnSp>
        <p:nvCxnSpPr>
          <p:cNvPr id="131" name="Shape 131"/>
          <p:cNvCxnSpPr/>
          <p:nvPr/>
        </p:nvCxnSpPr>
        <p:spPr>
          <a:xfrm>
            <a:off x="1866240" y="3353753"/>
            <a:ext cx="912960" cy="999103"/>
          </a:xfrm>
          <a:prstGeom prst="straightConnector1">
            <a:avLst/>
          </a:prstGeom>
          <a:noFill/>
          <a:ln w="38100" cap="flat" cmpd="sng">
            <a:solidFill>
              <a:srgbClr val="0079A5"/>
            </a:solidFill>
            <a:prstDash val="solid"/>
            <a:round/>
            <a:headEnd type="none" w="med" len="med"/>
            <a:tailEnd type="none" w="med" len="med"/>
          </a:ln>
        </p:spPr>
      </p:cxnSp>
      <p:cxnSp>
        <p:nvCxnSpPr>
          <p:cNvPr id="132" name="Shape 132"/>
          <p:cNvCxnSpPr/>
          <p:nvPr/>
        </p:nvCxnSpPr>
        <p:spPr>
          <a:xfrm rot="10800000" flipH="1">
            <a:off x="2708640" y="2111621"/>
            <a:ext cx="1427039" cy="923496"/>
          </a:xfrm>
          <a:prstGeom prst="straightConnector1">
            <a:avLst/>
          </a:prstGeom>
          <a:noFill/>
          <a:ln w="38100" cap="flat" cmpd="sng">
            <a:solidFill>
              <a:srgbClr val="0079A5"/>
            </a:solidFill>
            <a:prstDash val="solid"/>
            <a:round/>
            <a:headEnd type="none" w="med" len="med"/>
            <a:tailEnd type="none" w="med" len="med"/>
          </a:ln>
        </p:spPr>
      </p:cxnSp>
      <p:cxnSp>
        <p:nvCxnSpPr>
          <p:cNvPr id="133" name="Shape 133"/>
          <p:cNvCxnSpPr/>
          <p:nvPr/>
        </p:nvCxnSpPr>
        <p:spPr>
          <a:xfrm rot="10800000" flipH="1">
            <a:off x="4187519" y="3547093"/>
            <a:ext cx="1114560" cy="608105"/>
          </a:xfrm>
          <a:prstGeom prst="straightConnector1">
            <a:avLst/>
          </a:prstGeom>
          <a:noFill/>
          <a:ln w="38100" cap="flat" cmpd="sng">
            <a:solidFill>
              <a:srgbClr val="0079A5"/>
            </a:solidFill>
            <a:prstDash val="solid"/>
            <a:round/>
            <a:headEnd type="none" w="med" len="med"/>
            <a:tailEnd type="none" w="med" len="med"/>
          </a:ln>
        </p:spPr>
      </p:cxnSp>
      <p:cxnSp>
        <p:nvCxnSpPr>
          <p:cNvPr id="134" name="Shape 134"/>
          <p:cNvCxnSpPr/>
          <p:nvPr/>
        </p:nvCxnSpPr>
        <p:spPr>
          <a:xfrm rot="10800000">
            <a:off x="5698080" y="1923681"/>
            <a:ext cx="730079" cy="1364183"/>
          </a:xfrm>
          <a:prstGeom prst="straightConnector1">
            <a:avLst/>
          </a:prstGeom>
          <a:noFill/>
          <a:ln w="38100" cap="flat" cmpd="sng">
            <a:solidFill>
              <a:srgbClr val="0079A5"/>
            </a:solidFill>
            <a:prstDash val="solid"/>
            <a:round/>
            <a:headEnd type="none" w="med" len="med"/>
            <a:tailEnd type="none" w="med" len="med"/>
          </a:ln>
        </p:spPr>
      </p:cxnSp>
      <p:cxnSp>
        <p:nvCxnSpPr>
          <p:cNvPr id="135" name="Shape 135"/>
          <p:cNvCxnSpPr/>
          <p:nvPr/>
        </p:nvCxnSpPr>
        <p:spPr>
          <a:xfrm rot="10800000" flipH="1">
            <a:off x="7192800" y="2832058"/>
            <a:ext cx="1320480" cy="962380"/>
          </a:xfrm>
          <a:prstGeom prst="straightConnector1">
            <a:avLst/>
          </a:prstGeom>
          <a:noFill/>
          <a:ln w="38100" cap="flat" cmpd="sng">
            <a:solidFill>
              <a:srgbClr val="0079A5"/>
            </a:solidFill>
            <a:prstDash val="solid"/>
            <a:round/>
            <a:headEnd type="none" w="med" len="med"/>
            <a:tailEnd type="none" w="med" len="med"/>
          </a:ln>
        </p:spPr>
      </p:cxnSp>
      <p:pic>
        <p:nvPicPr>
          <p:cNvPr id="136" name="Shape 136"/>
          <p:cNvPicPr preferRelativeResize="0"/>
          <p:nvPr/>
        </p:nvPicPr>
        <p:blipFill rotWithShape="1">
          <a:blip r:embed="rId3">
            <a:alphaModFix/>
          </a:blip>
          <a:srcRect/>
          <a:stretch/>
        </p:blipFill>
        <p:spPr>
          <a:xfrm>
            <a:off x="815039" y="2972472"/>
            <a:ext cx="2471039" cy="760399"/>
          </a:xfrm>
          <a:prstGeom prst="rect">
            <a:avLst/>
          </a:prstGeom>
          <a:noFill/>
          <a:ln>
            <a:noFill/>
          </a:ln>
        </p:spPr>
      </p:pic>
      <p:pic>
        <p:nvPicPr>
          <p:cNvPr id="137" name="Shape 137"/>
          <p:cNvPicPr preferRelativeResize="0"/>
          <p:nvPr/>
        </p:nvPicPr>
        <p:blipFill rotWithShape="1">
          <a:blip r:embed="rId3">
            <a:alphaModFix/>
          </a:blip>
          <a:srcRect/>
          <a:stretch/>
        </p:blipFill>
        <p:spPr>
          <a:xfrm>
            <a:off x="2177280" y="4061226"/>
            <a:ext cx="2471039" cy="760399"/>
          </a:xfrm>
          <a:prstGeom prst="rect">
            <a:avLst/>
          </a:prstGeom>
          <a:noFill/>
          <a:ln>
            <a:noFill/>
          </a:ln>
        </p:spPr>
      </p:pic>
      <p:pic>
        <p:nvPicPr>
          <p:cNvPr id="138" name="Shape 138"/>
          <p:cNvPicPr preferRelativeResize="0"/>
          <p:nvPr/>
        </p:nvPicPr>
        <p:blipFill rotWithShape="1">
          <a:blip r:embed="rId3">
            <a:alphaModFix/>
          </a:blip>
          <a:srcRect/>
          <a:stretch/>
        </p:blipFill>
        <p:spPr>
          <a:xfrm>
            <a:off x="5207039" y="3223058"/>
            <a:ext cx="2471039" cy="760399"/>
          </a:xfrm>
          <a:prstGeom prst="rect">
            <a:avLst/>
          </a:prstGeom>
          <a:noFill/>
          <a:ln>
            <a:noFill/>
          </a:ln>
        </p:spPr>
      </p:pic>
      <p:pic>
        <p:nvPicPr>
          <p:cNvPr id="139" name="Shape 139"/>
          <p:cNvPicPr preferRelativeResize="0"/>
          <p:nvPr/>
        </p:nvPicPr>
        <p:blipFill rotWithShape="1">
          <a:blip r:embed="rId3">
            <a:alphaModFix/>
          </a:blip>
          <a:srcRect/>
          <a:stretch/>
        </p:blipFill>
        <p:spPr>
          <a:xfrm>
            <a:off x="3329280" y="1676335"/>
            <a:ext cx="2471039" cy="760399"/>
          </a:xfrm>
          <a:prstGeom prst="rect">
            <a:avLst/>
          </a:prstGeom>
          <a:noFill/>
          <a:ln>
            <a:noFill/>
          </a:ln>
        </p:spPr>
      </p:pic>
      <p:pic>
        <p:nvPicPr>
          <p:cNvPr id="140" name="Shape 140"/>
          <p:cNvPicPr preferRelativeResize="0"/>
          <p:nvPr/>
        </p:nvPicPr>
        <p:blipFill rotWithShape="1">
          <a:blip r:embed="rId3">
            <a:alphaModFix/>
          </a:blip>
          <a:srcRect/>
          <a:stretch/>
        </p:blipFill>
        <p:spPr>
          <a:xfrm>
            <a:off x="6497280" y="2229353"/>
            <a:ext cx="2471039" cy="7603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4400" y="-20538"/>
            <a:ext cx="7772400" cy="857250"/>
          </a:xfrm>
        </p:spPr>
        <p:txBody>
          <a:bodyPr>
            <a:normAutofit/>
          </a:bodyPr>
          <a:lstStyle/>
          <a:p>
            <a:pPr>
              <a:spcBef>
                <a:spcPts val="0"/>
              </a:spcBef>
              <a:buClr>
                <a:schemeClr val="lt1"/>
              </a:buClr>
              <a:buSzPct val="25000"/>
            </a:pPr>
            <a:r>
              <a:rPr lang="pt-BR" sz="1700" b="1" dirty="0" smtClean="0">
                <a:solidFill>
                  <a:schemeClr val="lt1"/>
                </a:solidFill>
                <a:latin typeface="Arial"/>
                <a:ea typeface="Arial"/>
                <a:cs typeface="Arial"/>
                <a:sym typeface="Arial"/>
              </a:rPr>
              <a:t>LANES: </a:t>
            </a:r>
            <a:r>
              <a:rPr lang="pt-BR" sz="1700" b="1" dirty="0" err="1" smtClean="0">
                <a:solidFill>
                  <a:schemeClr val="lt1"/>
                </a:solidFill>
                <a:latin typeface="Arial"/>
                <a:ea typeface="Arial"/>
                <a:cs typeface="Arial"/>
                <a:sym typeface="Arial"/>
              </a:rPr>
              <a:t>Datacenter</a:t>
            </a:r>
            <a:r>
              <a:rPr lang="pt-BR" sz="1700" b="1" dirty="0" smtClean="0">
                <a:solidFill>
                  <a:schemeClr val="lt1"/>
                </a:solidFill>
                <a:latin typeface="Arial"/>
                <a:ea typeface="Arial"/>
                <a:cs typeface="Arial"/>
                <a:sym typeface="Arial"/>
              </a:rPr>
              <a:t> </a:t>
            </a:r>
            <a:r>
              <a:rPr lang="pt-BR" sz="1700" b="1" dirty="0" err="1" smtClean="0">
                <a:solidFill>
                  <a:schemeClr val="lt1"/>
                </a:solidFill>
                <a:latin typeface="Arial"/>
                <a:ea typeface="Arial"/>
                <a:cs typeface="Arial"/>
                <a:sym typeface="Arial"/>
              </a:rPr>
              <a:t>Multi-tenant</a:t>
            </a:r>
            <a:endParaRPr lang="pt-BR" sz="1700" b="1" dirty="0">
              <a:solidFill>
                <a:schemeClr val="lt1"/>
              </a:solidFill>
              <a:latin typeface="Arial"/>
              <a:ea typeface="Arial"/>
              <a:cs typeface="Arial"/>
              <a:sym typeface="Arial"/>
            </a:endParaRPr>
          </a:p>
        </p:txBody>
      </p:sp>
      <p:pic>
        <p:nvPicPr>
          <p:cNvPr id="3075" name="Picture 3"/>
          <p:cNvPicPr>
            <a:picLocks noChangeAspect="1" noChangeArrowheads="1"/>
          </p:cNvPicPr>
          <p:nvPr/>
        </p:nvPicPr>
        <p:blipFill>
          <a:blip r:embed="rId2"/>
          <a:srcRect/>
          <a:stretch>
            <a:fillRect/>
          </a:stretch>
        </p:blipFill>
        <p:spPr bwMode="auto">
          <a:xfrm>
            <a:off x="5220072" y="1275606"/>
            <a:ext cx="3609975" cy="3019425"/>
          </a:xfrm>
          <a:prstGeom prst="rect">
            <a:avLst/>
          </a:prstGeom>
          <a:noFill/>
          <a:ln w="9525">
            <a:noFill/>
            <a:miter lim="800000"/>
            <a:headEnd/>
            <a:tailEnd/>
          </a:ln>
        </p:spPr>
      </p:pic>
      <p:sp>
        <p:nvSpPr>
          <p:cNvPr id="54" name="Shape 795"/>
          <p:cNvSpPr txBox="1">
            <a:spLocks/>
          </p:cNvSpPr>
          <p:nvPr/>
        </p:nvSpPr>
        <p:spPr>
          <a:xfrm>
            <a:off x="321331" y="992575"/>
            <a:ext cx="4754725" cy="3447000"/>
          </a:xfrm>
          <a:prstGeom prst="rect">
            <a:avLst/>
          </a:prstGeom>
          <a:noFill/>
          <a:ln>
            <a:noFill/>
          </a:ln>
        </p:spPr>
        <p:txBody>
          <a:bodyPr vert="horz" lIns="91425" tIns="91425" rIns="91425" bIns="91425" anchor="t" anchorCtr="0">
            <a:noAutofit/>
          </a:bodyPr>
          <a:lstStyle/>
          <a:p>
            <a:pPr marL="457200" marR="0" lvl="0" indent="-285750" algn="l" defTabSz="914400" rtl="0" eaLnBrk="1" fontAlgn="auto" latinLnBrk="0" hangingPunct="1">
              <a:lnSpc>
                <a:spcPct val="100000"/>
              </a:lnSpc>
              <a:spcBef>
                <a:spcPts val="0"/>
              </a:spcBef>
              <a:spcAft>
                <a:spcPts val="1000"/>
              </a:spcAft>
              <a:buClr>
                <a:schemeClr val="dk2"/>
              </a:buClr>
              <a:buSzPct val="45000"/>
              <a:buFont typeface="Helvetica Neue"/>
              <a:buChar char="●"/>
              <a:tabLst/>
              <a:defRPr/>
            </a:pPr>
            <a:r>
              <a:rPr kumimoji="0" lang="pt-BR" sz="2000" b="0" i="0" u="none" strike="noStrike" kern="1200" cap="none" spc="0" normalizeH="0" baseline="0" noProof="0" dirty="0" smtClean="0">
                <a:ln>
                  <a:noFill/>
                </a:ln>
                <a:solidFill>
                  <a:schemeClr val="dk2"/>
                </a:solidFill>
                <a:effectLst/>
                <a:uLnTx/>
                <a:uFillTx/>
                <a:latin typeface="Helvetica Neue"/>
                <a:ea typeface="Helvetica Neue"/>
                <a:cs typeface="Helvetica Neue"/>
                <a:sym typeface="Helvetica Neue"/>
              </a:rPr>
              <a:t>Cada usuário pode ser levado a</a:t>
            </a:r>
            <a:r>
              <a:rPr kumimoji="0" lang="pt-BR" sz="2000" b="0" i="0" u="none" strike="noStrike" kern="1200" cap="none" spc="0" normalizeH="0" noProof="0" dirty="0" smtClean="0">
                <a:ln>
                  <a:noFill/>
                </a:ln>
                <a:solidFill>
                  <a:schemeClr val="dk2"/>
                </a:solidFill>
                <a:effectLst/>
                <a:uLnTx/>
                <a:uFillTx/>
                <a:latin typeface="Helvetica Neue"/>
                <a:ea typeface="Helvetica Neue"/>
                <a:cs typeface="Helvetica Neue"/>
                <a:sym typeface="Helvetica Neue"/>
              </a:rPr>
              <a:t> enxergar a rede como um único switch que interliga suas máquinas</a:t>
            </a:r>
          </a:p>
          <a:p>
            <a:pPr marL="457200" marR="0" lvl="0" indent="-285750" algn="l" defTabSz="914400" rtl="0" eaLnBrk="1" fontAlgn="auto" latinLnBrk="0" hangingPunct="1">
              <a:lnSpc>
                <a:spcPct val="100000"/>
              </a:lnSpc>
              <a:spcBef>
                <a:spcPts val="0"/>
              </a:spcBef>
              <a:spcAft>
                <a:spcPts val="1000"/>
              </a:spcAft>
              <a:buClr>
                <a:schemeClr val="dk2"/>
              </a:buClr>
              <a:buSzPct val="45000"/>
              <a:buFont typeface="Helvetica Neue"/>
              <a:buChar char="●"/>
              <a:tabLst/>
              <a:defRPr/>
            </a:pPr>
            <a:r>
              <a:rPr kumimoji="0" lang="pt-BR" sz="2000" b="0" i="0" u="none" strike="noStrike" kern="1200" cap="none" spc="0" normalizeH="0" baseline="0" noProof="0" dirty="0" smtClean="0">
                <a:ln>
                  <a:noFill/>
                </a:ln>
                <a:solidFill>
                  <a:schemeClr val="dk2"/>
                </a:solidFill>
                <a:effectLst/>
                <a:uLnTx/>
                <a:uFillTx/>
                <a:latin typeface="Helvetica Neue"/>
                <a:ea typeface="Helvetica Neue"/>
                <a:cs typeface="Helvetica Neue"/>
                <a:sym typeface="Helvetica Neue"/>
              </a:rPr>
              <a:t>Isolamento de tráfego</a:t>
            </a:r>
          </a:p>
        </p:txBody>
      </p:sp>
      <p:pic>
        <p:nvPicPr>
          <p:cNvPr id="3077" name="Picture 5"/>
          <p:cNvPicPr>
            <a:picLocks noChangeAspect="1" noChangeArrowheads="1"/>
          </p:cNvPicPr>
          <p:nvPr/>
        </p:nvPicPr>
        <p:blipFill>
          <a:blip r:embed="rId3"/>
          <a:srcRect/>
          <a:stretch>
            <a:fillRect/>
          </a:stretch>
        </p:blipFill>
        <p:spPr bwMode="auto">
          <a:xfrm>
            <a:off x="251520" y="2549753"/>
            <a:ext cx="5110138" cy="2110229"/>
          </a:xfrm>
          <a:prstGeom prst="rect">
            <a:avLst/>
          </a:prstGeom>
          <a:noFill/>
          <a:ln w="9525">
            <a:noFill/>
            <a:miter lim="800000"/>
            <a:headEnd/>
            <a:tailEnd/>
          </a:ln>
        </p:spPr>
      </p:pic>
      <p:sp>
        <p:nvSpPr>
          <p:cNvPr id="57" name="Retângulo 56"/>
          <p:cNvSpPr/>
          <p:nvPr/>
        </p:nvSpPr>
        <p:spPr>
          <a:xfrm>
            <a:off x="5292080" y="4011910"/>
            <a:ext cx="648072"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p:cNvSpPr/>
          <p:nvPr/>
        </p:nvSpPr>
        <p:spPr>
          <a:xfrm>
            <a:off x="5436096" y="2283718"/>
            <a:ext cx="864096"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4400" y="-20538"/>
            <a:ext cx="7772400" cy="857250"/>
          </a:xfrm>
        </p:spPr>
        <p:txBody>
          <a:bodyPr>
            <a:normAutofit/>
          </a:bodyPr>
          <a:lstStyle/>
          <a:p>
            <a:pPr>
              <a:spcBef>
                <a:spcPts val="0"/>
              </a:spcBef>
              <a:buClr>
                <a:schemeClr val="lt1"/>
              </a:buClr>
              <a:buSzPct val="25000"/>
            </a:pPr>
            <a:r>
              <a:rPr lang="pt-BR" sz="1700" b="1" dirty="0" smtClean="0">
                <a:solidFill>
                  <a:schemeClr val="lt1"/>
                </a:solidFill>
                <a:latin typeface="Arial"/>
                <a:ea typeface="Arial"/>
                <a:cs typeface="Arial"/>
                <a:sym typeface="Arial"/>
              </a:rPr>
              <a:t>Redes Sem Fio</a:t>
            </a:r>
            <a:endParaRPr lang="pt-BR" sz="1700" b="1" dirty="0">
              <a:solidFill>
                <a:schemeClr val="lt1"/>
              </a:solidFill>
              <a:latin typeface="Arial"/>
              <a:ea typeface="Arial"/>
              <a:cs typeface="Arial"/>
              <a:sym typeface="Arial"/>
            </a:endParaRPr>
          </a:p>
        </p:txBody>
      </p:sp>
      <p:pic>
        <p:nvPicPr>
          <p:cNvPr id="54" name="Espaço Reservado para Conteúdo 4" descr="Exp-Associacao.png"/>
          <p:cNvPicPr>
            <a:picLocks noGrp="1" noChangeAspect="1"/>
          </p:cNvPicPr>
          <p:nvPr>
            <p:ph idx="1"/>
          </p:nvPr>
        </p:nvPicPr>
        <p:blipFill>
          <a:blip r:embed="rId2" cstate="print"/>
          <a:stretch>
            <a:fillRect/>
          </a:stretch>
        </p:blipFill>
        <p:spPr>
          <a:xfrm>
            <a:off x="1259632" y="1058863"/>
            <a:ext cx="6537614" cy="3535362"/>
          </a:xfrm>
        </p:spPr>
      </p:pic>
      <p:sp>
        <p:nvSpPr>
          <p:cNvPr id="57" name="Retângulo 56"/>
          <p:cNvSpPr/>
          <p:nvPr/>
        </p:nvSpPr>
        <p:spPr>
          <a:xfrm>
            <a:off x="611560" y="4371950"/>
            <a:ext cx="8280920" cy="523220"/>
          </a:xfrm>
          <a:prstGeom prst="rect">
            <a:avLst/>
          </a:prstGeom>
        </p:spPr>
        <p:txBody>
          <a:bodyPr wrap="square">
            <a:spAutoFit/>
          </a:bodyPr>
          <a:lstStyle/>
          <a:p>
            <a:r>
              <a:rPr lang="en-US" dirty="0" smtClean="0"/>
              <a:t>"Ethanol: Software Defined Networking for 802.11 Wireless Networks." </a:t>
            </a:r>
            <a:r>
              <a:rPr lang="en-US" i="1" dirty="0" smtClean="0"/>
              <a:t>IFIP/IEEE International Symposium on Integrated Network Management (IM)</a:t>
            </a:r>
            <a:r>
              <a:rPr lang="en-US" dirty="0" smtClean="0"/>
              <a:t>. 2015.</a:t>
            </a:r>
            <a:endParaRPr lang="pt-BR"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p:cNvGrpSpPr/>
          <p:nvPr/>
        </p:nvGrpSpPr>
        <p:grpSpPr>
          <a:xfrm>
            <a:off x="1187585" y="329200"/>
            <a:ext cx="7692628" cy="4465035"/>
            <a:chOff x="152400" y="228600"/>
            <a:chExt cx="8686800" cy="5562600"/>
          </a:xfrm>
        </p:grpSpPr>
        <p:sp>
          <p:nvSpPr>
            <p:cNvPr id="4" name="Rounded Rectangle 3"/>
            <p:cNvSpPr/>
            <p:nvPr/>
          </p:nvSpPr>
          <p:spPr bwMode="auto">
            <a:xfrm rot="5400000">
              <a:off x="3581400" y="-2324100"/>
              <a:ext cx="1828800" cy="6934200"/>
            </a:xfrm>
            <a:prstGeom prst="roundRect">
              <a:avLst>
                <a:gd name="adj" fmla="val 924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sz="3200" b="1" dirty="0">
                <a:solidFill>
                  <a:schemeClr val="tx1"/>
                </a:solidFill>
              </a:endParaRPr>
            </a:p>
          </p:txBody>
        </p:sp>
        <p:sp>
          <p:nvSpPr>
            <p:cNvPr id="5" name="Rounded Rectangle 5"/>
            <p:cNvSpPr/>
            <p:nvPr/>
          </p:nvSpPr>
          <p:spPr bwMode="auto">
            <a:xfrm>
              <a:off x="1028700" y="228600"/>
              <a:ext cx="6934200" cy="5715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2800" b="1" dirty="0" smtClean="0">
                  <a:solidFill>
                    <a:schemeClr val="tx1"/>
                  </a:solidFill>
                </a:rPr>
                <a:t>Controlador </a:t>
              </a:r>
              <a:r>
                <a:rPr lang="pt-BR" sz="2800" b="1" dirty="0" err="1" smtClean="0">
                  <a:solidFill>
                    <a:schemeClr val="tx1"/>
                  </a:solidFill>
                </a:rPr>
                <a:t>Ethanol</a:t>
              </a:r>
              <a:endParaRPr lang="pt-BR" sz="2800" b="1" dirty="0">
                <a:solidFill>
                  <a:schemeClr val="tx1"/>
                </a:solidFill>
              </a:endParaRPr>
            </a:p>
          </p:txBody>
        </p:sp>
        <p:grpSp>
          <p:nvGrpSpPr>
            <p:cNvPr id="6" name="Grupo 1"/>
            <p:cNvGrpSpPr/>
            <p:nvPr/>
          </p:nvGrpSpPr>
          <p:grpSpPr>
            <a:xfrm>
              <a:off x="3222055" y="2133598"/>
              <a:ext cx="2536878" cy="1295401"/>
              <a:chOff x="3203304" y="2133598"/>
              <a:chExt cx="2536878" cy="1295401"/>
            </a:xfrm>
          </p:grpSpPr>
          <p:sp>
            <p:nvSpPr>
              <p:cNvPr id="20" name="Up-Down Arrow 7"/>
              <p:cNvSpPr/>
              <p:nvPr/>
            </p:nvSpPr>
            <p:spPr>
              <a:xfrm>
                <a:off x="3203304" y="2133598"/>
                <a:ext cx="838200" cy="1295401"/>
              </a:xfrm>
              <a:prstGeom prst="up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400">
                  <a:solidFill>
                    <a:schemeClr val="tx1"/>
                  </a:solidFill>
                </a:endParaRPr>
              </a:p>
            </p:txBody>
          </p:sp>
          <p:sp>
            <p:nvSpPr>
              <p:cNvPr id="21" name="Up-Down Arrow 14"/>
              <p:cNvSpPr/>
              <p:nvPr/>
            </p:nvSpPr>
            <p:spPr>
              <a:xfrm>
                <a:off x="4901982" y="2133598"/>
                <a:ext cx="838200" cy="1295401"/>
              </a:xfrm>
              <a:prstGeom prst="upDownArrow">
                <a:avLst/>
              </a:pr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400">
                  <a:solidFill>
                    <a:schemeClr val="tx1"/>
                  </a:solidFill>
                </a:endParaRPr>
              </a:p>
            </p:txBody>
          </p:sp>
        </p:grpSp>
        <p:sp>
          <p:nvSpPr>
            <p:cNvPr id="7" name="Rounded Rectangle 15"/>
            <p:cNvSpPr/>
            <p:nvPr/>
          </p:nvSpPr>
          <p:spPr bwMode="auto">
            <a:xfrm>
              <a:off x="5727190" y="2286684"/>
              <a:ext cx="3011675" cy="914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pt-BR" sz="2800" b="1" dirty="0" smtClean="0">
                  <a:solidFill>
                    <a:schemeClr val="tx1"/>
                  </a:solidFill>
                </a:rPr>
                <a:t>Conexão segura</a:t>
              </a:r>
              <a:endParaRPr lang="pt-BR" sz="2800" b="1" dirty="0">
                <a:solidFill>
                  <a:schemeClr val="tx1"/>
                </a:solidFill>
              </a:endParaRPr>
            </a:p>
          </p:txBody>
        </p:sp>
        <p:sp>
          <p:nvSpPr>
            <p:cNvPr id="8" name="Rounded Rectangle 17"/>
            <p:cNvSpPr/>
            <p:nvPr/>
          </p:nvSpPr>
          <p:spPr>
            <a:xfrm rot="5400000">
              <a:off x="3352800" y="304800"/>
              <a:ext cx="2286000" cy="8686800"/>
            </a:xfrm>
            <a:prstGeom prst="roundRect">
              <a:avLst>
                <a:gd name="adj" fmla="val 755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sz="2800" b="1" dirty="0"/>
            </a:p>
          </p:txBody>
        </p:sp>
        <p:cxnSp>
          <p:nvCxnSpPr>
            <p:cNvPr id="9" name="Straight Connector 18"/>
            <p:cNvCxnSpPr/>
            <p:nvPr/>
          </p:nvCxnSpPr>
          <p:spPr>
            <a:xfrm>
              <a:off x="4453527" y="983479"/>
              <a:ext cx="0" cy="4017557"/>
            </a:xfrm>
            <a:prstGeom prst="line">
              <a:avLst/>
            </a:prstGeom>
            <a:ln w="635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2" name="Rounded Rectangle 22"/>
            <p:cNvSpPr/>
            <p:nvPr/>
          </p:nvSpPr>
          <p:spPr>
            <a:xfrm>
              <a:off x="838200" y="5105400"/>
              <a:ext cx="3124200" cy="60960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2400" dirty="0" smtClean="0">
                  <a:solidFill>
                    <a:schemeClr val="tx1"/>
                  </a:solidFill>
                </a:rPr>
                <a:t>Comutador</a:t>
              </a:r>
              <a:endParaRPr lang="pt-BR" sz="2400" dirty="0">
                <a:solidFill>
                  <a:schemeClr val="tx1"/>
                </a:solidFill>
              </a:endParaRPr>
            </a:p>
          </p:txBody>
        </p:sp>
        <p:sp>
          <p:nvSpPr>
            <p:cNvPr id="13" name="Rounded Rectangle 23"/>
            <p:cNvSpPr/>
            <p:nvPr/>
          </p:nvSpPr>
          <p:spPr>
            <a:xfrm>
              <a:off x="5029200" y="5105400"/>
              <a:ext cx="3124200" cy="609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2400" dirty="0" smtClean="0">
                  <a:solidFill>
                    <a:schemeClr val="tx1"/>
                  </a:solidFill>
                </a:rPr>
                <a:t>Rádio</a:t>
              </a:r>
              <a:endParaRPr lang="pt-BR" sz="2400" dirty="0">
                <a:solidFill>
                  <a:schemeClr val="tx1"/>
                </a:solidFill>
              </a:endParaRPr>
            </a:p>
          </p:txBody>
        </p:sp>
        <p:sp>
          <p:nvSpPr>
            <p:cNvPr id="14" name="Rounded Rectangle 24"/>
            <p:cNvSpPr/>
            <p:nvPr/>
          </p:nvSpPr>
          <p:spPr>
            <a:xfrm>
              <a:off x="228600" y="4267200"/>
              <a:ext cx="4038600" cy="60960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2400" dirty="0" smtClean="0">
                  <a:solidFill>
                    <a:schemeClr val="tx1"/>
                  </a:solidFill>
                </a:rPr>
                <a:t>Interface </a:t>
              </a:r>
              <a:r>
                <a:rPr lang="pt-BR" sz="2400" dirty="0" err="1" smtClean="0">
                  <a:solidFill>
                    <a:schemeClr val="tx1"/>
                  </a:solidFill>
                </a:rPr>
                <a:t>OpenFlow</a:t>
              </a:r>
              <a:endParaRPr lang="pt-BR" sz="2400" dirty="0">
                <a:solidFill>
                  <a:schemeClr val="tx1"/>
                </a:solidFill>
              </a:endParaRPr>
            </a:p>
          </p:txBody>
        </p:sp>
        <p:sp>
          <p:nvSpPr>
            <p:cNvPr id="15" name="Rounded Rectangle 25"/>
            <p:cNvSpPr/>
            <p:nvPr/>
          </p:nvSpPr>
          <p:spPr>
            <a:xfrm>
              <a:off x="4650990" y="4267200"/>
              <a:ext cx="4039200" cy="609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2400" dirty="0" smtClean="0">
                  <a:solidFill>
                    <a:schemeClr val="tx1"/>
                  </a:solidFill>
                </a:rPr>
                <a:t>Agente </a:t>
              </a:r>
              <a:r>
                <a:rPr lang="pt-BR" sz="2400" dirty="0" err="1" smtClean="0">
                  <a:solidFill>
                    <a:schemeClr val="tx1"/>
                  </a:solidFill>
                </a:rPr>
                <a:t>Ethanol</a:t>
              </a:r>
              <a:endParaRPr lang="pt-BR" sz="2400" dirty="0">
                <a:solidFill>
                  <a:schemeClr val="tx1"/>
                </a:solidFill>
              </a:endParaRPr>
            </a:p>
          </p:txBody>
        </p:sp>
        <p:sp>
          <p:nvSpPr>
            <p:cNvPr id="16" name="Retângulo de cantos arredondados 15"/>
            <p:cNvSpPr/>
            <p:nvPr/>
          </p:nvSpPr>
          <p:spPr>
            <a:xfrm>
              <a:off x="1143000" y="1028700"/>
              <a:ext cx="3124200" cy="87630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dirty="0" smtClean="0">
                  <a:solidFill>
                    <a:schemeClr val="tx1"/>
                  </a:solidFill>
                </a:rPr>
                <a:t>Protocolo </a:t>
              </a:r>
              <a:r>
                <a:rPr lang="pt-BR" sz="2400" dirty="0" err="1" smtClean="0">
                  <a:solidFill>
                    <a:schemeClr val="tx1"/>
                  </a:solidFill>
                </a:rPr>
                <a:t>OpenFlow</a:t>
              </a:r>
              <a:endParaRPr lang="pt-BR" sz="2400" dirty="0">
                <a:solidFill>
                  <a:schemeClr val="tx1"/>
                </a:solidFill>
              </a:endParaRPr>
            </a:p>
          </p:txBody>
        </p:sp>
        <p:sp>
          <p:nvSpPr>
            <p:cNvPr id="17" name="Retângulo de cantos arredondados 16"/>
            <p:cNvSpPr/>
            <p:nvPr/>
          </p:nvSpPr>
          <p:spPr>
            <a:xfrm>
              <a:off x="4762500" y="1028700"/>
              <a:ext cx="3124200" cy="8763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dirty="0" smtClean="0">
                  <a:solidFill>
                    <a:schemeClr val="tx1"/>
                  </a:solidFill>
                </a:rPr>
                <a:t>Protocolo </a:t>
              </a:r>
              <a:r>
                <a:rPr lang="pt-BR" sz="2400" dirty="0" err="1" smtClean="0">
                  <a:solidFill>
                    <a:schemeClr val="tx1"/>
                  </a:solidFill>
                </a:rPr>
                <a:t>Ethanol</a:t>
              </a:r>
              <a:endParaRPr lang="pt-BR" sz="2400" dirty="0">
                <a:solidFill>
                  <a:schemeClr val="tx1"/>
                </a:solidFill>
              </a:endParaRPr>
            </a:p>
          </p:txBody>
        </p:sp>
        <p:sp>
          <p:nvSpPr>
            <p:cNvPr id="18" name="Rounded Rectangle 16"/>
            <p:cNvSpPr/>
            <p:nvPr/>
          </p:nvSpPr>
          <p:spPr>
            <a:xfrm>
              <a:off x="228600" y="3540282"/>
              <a:ext cx="8534400" cy="533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2800" b="1" dirty="0" smtClean="0">
                  <a:solidFill>
                    <a:schemeClr val="tx1"/>
                  </a:solidFill>
                </a:rPr>
                <a:t>Roteador </a:t>
              </a:r>
              <a:r>
                <a:rPr lang="pt-BR" sz="2800" b="1" dirty="0" err="1" smtClean="0">
                  <a:solidFill>
                    <a:schemeClr val="tx1"/>
                  </a:solidFill>
                </a:rPr>
                <a:t>Ethanol</a:t>
              </a:r>
              <a:endParaRPr lang="pt-BR" sz="2800" b="1" dirty="0">
                <a:solidFill>
                  <a:schemeClr val="tx1"/>
                </a:solidFill>
              </a:endParaRPr>
            </a:p>
          </p:txBody>
        </p:sp>
        <p:sp>
          <p:nvSpPr>
            <p:cNvPr id="19" name="Rounded Rectangle 15"/>
            <p:cNvSpPr/>
            <p:nvPr/>
          </p:nvSpPr>
          <p:spPr bwMode="auto">
            <a:xfrm>
              <a:off x="188102" y="2321594"/>
              <a:ext cx="3269819" cy="914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2800" b="1" dirty="0" smtClean="0">
                  <a:solidFill>
                    <a:schemeClr val="tx1"/>
                  </a:solidFill>
                </a:rPr>
                <a:t>Conexão segura</a:t>
              </a:r>
              <a:endParaRPr lang="pt-BR" sz="2800" b="1" dirty="0">
                <a:solidFill>
                  <a:schemeClr val="tx1"/>
                </a:solidFill>
              </a:endParaRPr>
            </a:p>
          </p:txBody>
        </p:sp>
      </p:grpSp>
      <p:cxnSp>
        <p:nvCxnSpPr>
          <p:cNvPr id="30" name="Conector reto 29"/>
          <p:cNvCxnSpPr/>
          <p:nvPr/>
        </p:nvCxnSpPr>
        <p:spPr>
          <a:xfrm flipH="1">
            <a:off x="4178672" y="4149399"/>
            <a:ext cx="846762" cy="0"/>
          </a:xfrm>
          <a:prstGeom prst="line">
            <a:avLst/>
          </a:prstGeom>
          <a:ln w="635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Conector reto 30"/>
          <p:cNvCxnSpPr/>
          <p:nvPr/>
        </p:nvCxnSpPr>
        <p:spPr>
          <a:xfrm>
            <a:off x="4206160" y="4135113"/>
            <a:ext cx="0" cy="597957"/>
          </a:xfrm>
          <a:prstGeom prst="line">
            <a:avLst/>
          </a:prstGeom>
          <a:ln w="635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a:spLocks noGrp="1"/>
          </p:cNvSpPr>
          <p:nvPr>
            <p:ph type="title"/>
          </p:nvPr>
        </p:nvSpPr>
        <p:spPr>
          <a:xfrm>
            <a:off x="914400" y="123478"/>
            <a:ext cx="7772400" cy="857250"/>
          </a:xfrm>
          <a:prstGeom prst="rect">
            <a:avLst/>
          </a:prstGeom>
          <a:noFill/>
          <a:ln>
            <a:noFill/>
          </a:ln>
        </p:spPr>
        <p:txBody>
          <a:bodyPr lIns="91425" tIns="91425" rIns="117175" bIns="91425" anchor="ctr" anchorCtr="0">
            <a:noAutofit/>
          </a:bodyPr>
          <a:lstStyle/>
          <a:p>
            <a:pPr lvl="0">
              <a:spcBef>
                <a:spcPts val="0"/>
              </a:spcBef>
              <a:buClr>
                <a:schemeClr val="lt1"/>
              </a:buClr>
              <a:buSzPct val="25000"/>
            </a:pPr>
            <a:r>
              <a:rPr lang="pt-BR" sz="1700" b="1" dirty="0" err="1" smtClean="0">
                <a:solidFill>
                  <a:schemeClr val="lt1"/>
                </a:solidFill>
                <a:latin typeface="Arial"/>
                <a:ea typeface="Arial"/>
                <a:cs typeface="Arial"/>
                <a:sym typeface="Arial"/>
              </a:rPr>
              <a:t>Ethanol</a:t>
            </a:r>
            <a:r>
              <a:rPr lang="pt-BR" sz="1700" b="1" dirty="0" smtClean="0">
                <a:solidFill>
                  <a:schemeClr val="lt1"/>
                </a:solidFill>
                <a:latin typeface="Arial"/>
                <a:ea typeface="Arial"/>
                <a:cs typeface="Arial"/>
                <a:sym typeface="Arial"/>
              </a:rPr>
              <a:t>: Redes Sem Fio + </a:t>
            </a:r>
            <a:r>
              <a:rPr lang="pt-BR" sz="1700" b="1" dirty="0" smtClean="0">
                <a:solidFill>
                  <a:schemeClr val="lt1"/>
                </a:solidFill>
                <a:latin typeface="Arial"/>
                <a:ea typeface="Arial"/>
                <a:cs typeface="Arial"/>
                <a:sym typeface="Arial"/>
              </a:rPr>
              <a:t>SDN</a:t>
            </a:r>
            <a:endParaRPr lang="pt-BR" sz="1700" b="1" dirty="0">
              <a:solidFill>
                <a:schemeClr val="lt1"/>
              </a:solidFill>
              <a:latin typeface="Arial"/>
              <a:ea typeface="Arial"/>
              <a:cs typeface="Arial"/>
              <a:sym typeface="Arial"/>
            </a:endParaRPr>
          </a:p>
        </p:txBody>
      </p:sp>
      <p:sp>
        <p:nvSpPr>
          <p:cNvPr id="808" name="Shape 808"/>
          <p:cNvSpPr txBox="1">
            <a:spLocks noGrp="1"/>
          </p:cNvSpPr>
          <p:nvPr>
            <p:ph type="sldNum" sz="quarter" idx="12"/>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sz="1400"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73</a:t>
            </a:fld>
            <a:endParaRPr lang="pt-BR" sz="1400" b="0" i="0" u="none" strike="noStrike" cap="none" baseline="0">
              <a:solidFill>
                <a:srgbClr val="000000"/>
              </a:solidFill>
              <a:latin typeface="Arial"/>
              <a:ea typeface="Arial"/>
              <a:cs typeface="Arial"/>
              <a:sym typeface="Arial"/>
            </a:endParaRPr>
          </a:p>
        </p:txBody>
      </p:sp>
      <p:sp>
        <p:nvSpPr>
          <p:cNvPr id="807" name="Shape 807"/>
          <p:cNvSpPr txBox="1">
            <a:spLocks noGrp="1"/>
          </p:cNvSpPr>
          <p:nvPr>
            <p:ph sz="quarter" idx="1"/>
          </p:nvPr>
        </p:nvSpPr>
        <p:spPr>
          <a:xfrm>
            <a:off x="577439" y="1306937"/>
            <a:ext cx="8566560" cy="3836563"/>
          </a:xfrm>
          <a:prstGeom prst="rect">
            <a:avLst/>
          </a:prstGeom>
          <a:noFill/>
          <a:ln>
            <a:noFill/>
          </a:ln>
        </p:spPr>
        <p:txBody>
          <a:bodyPr lIns="91425" tIns="91425" rIns="91425" bIns="91425" anchor="t" anchorCtr="0">
            <a:noAutofit/>
          </a:bodyPr>
          <a:lstStyle/>
          <a:p>
            <a:pPr marL="311045" indent="-311045">
              <a:spcBef>
                <a:spcPts val="600"/>
              </a:spcBef>
              <a:buClr>
                <a:schemeClr val="dk2"/>
              </a:buClr>
            </a:pPr>
            <a:r>
              <a:rPr lang="pt-BR" sz="2000" dirty="0" smtClean="0">
                <a:solidFill>
                  <a:schemeClr val="dk2"/>
                </a:solidFill>
                <a:latin typeface="Helvetica Neue"/>
                <a:ea typeface="Helvetica Neue"/>
                <a:cs typeface="Helvetica Neue"/>
                <a:sym typeface="Helvetica Neue"/>
              </a:rPr>
              <a:t>Controle de transmissões ARP </a:t>
            </a:r>
          </a:p>
          <a:p>
            <a:pPr marL="311045" indent="-311045">
              <a:spcBef>
                <a:spcPts val="600"/>
              </a:spcBef>
              <a:buClr>
                <a:schemeClr val="dk2"/>
              </a:buClr>
            </a:pPr>
            <a:r>
              <a:rPr lang="pt-BR" sz="2000" dirty="0" err="1" smtClean="0">
                <a:solidFill>
                  <a:schemeClr val="dk2"/>
                </a:solidFill>
                <a:latin typeface="Helvetica Neue"/>
                <a:ea typeface="Helvetica Neue"/>
                <a:cs typeface="Helvetica Neue"/>
                <a:sym typeface="Helvetica Neue"/>
              </a:rPr>
              <a:t>QoS</a:t>
            </a:r>
            <a:r>
              <a:rPr lang="pt-BR" sz="2000" dirty="0" smtClean="0">
                <a:solidFill>
                  <a:schemeClr val="dk2"/>
                </a:solidFill>
                <a:latin typeface="Helvetica Neue"/>
                <a:ea typeface="Helvetica Neue"/>
                <a:cs typeface="Helvetica Neue"/>
                <a:sym typeface="Helvetica Neue"/>
              </a:rPr>
              <a:t> para tráfego Ethernet e sem fio</a:t>
            </a:r>
          </a:p>
          <a:p>
            <a:pPr marL="311045" indent="-311045">
              <a:spcBef>
                <a:spcPts val="600"/>
              </a:spcBef>
              <a:buClr>
                <a:schemeClr val="dk2"/>
              </a:buClr>
            </a:pPr>
            <a:r>
              <a:rPr lang="pt-BR" sz="2000" dirty="0" smtClean="0">
                <a:solidFill>
                  <a:schemeClr val="dk2"/>
                </a:solidFill>
                <a:latin typeface="Helvetica Neue"/>
                <a:ea typeface="Helvetica Neue"/>
                <a:cs typeface="Helvetica Neue"/>
                <a:sym typeface="Helvetica Neue"/>
              </a:rPr>
              <a:t>Controle de processo de associação de estações sem fio</a:t>
            </a:r>
          </a:p>
          <a:p>
            <a:pPr marL="311045" indent="-311045">
              <a:spcBef>
                <a:spcPts val="600"/>
              </a:spcBef>
              <a:buClr>
                <a:schemeClr val="dk2"/>
              </a:buClr>
            </a:pPr>
            <a:r>
              <a:rPr lang="pt-BR" sz="2000" dirty="0" smtClean="0">
                <a:solidFill>
                  <a:schemeClr val="dk2"/>
                </a:solidFill>
                <a:latin typeface="Helvetica Neue"/>
                <a:ea typeface="Helvetica Neue"/>
                <a:cs typeface="Helvetica Neue"/>
                <a:sym typeface="Helvetica Neue"/>
              </a:rPr>
              <a:t>Identificação </a:t>
            </a:r>
            <a:r>
              <a:rPr lang="pt-BR" sz="2000" dirty="0" smtClean="0">
                <a:solidFill>
                  <a:schemeClr val="dk2"/>
                </a:solidFill>
                <a:latin typeface="Helvetica Neue"/>
                <a:ea typeface="Helvetica Neue"/>
                <a:cs typeface="Helvetica Neue"/>
                <a:sym typeface="Helvetica Neue"/>
              </a:rPr>
              <a:t>de interfaces sem fio não </a:t>
            </a:r>
            <a:r>
              <a:rPr lang="pt-BR" sz="2000" dirty="0" smtClean="0">
                <a:solidFill>
                  <a:schemeClr val="dk2"/>
                </a:solidFill>
                <a:latin typeface="Helvetica Neue"/>
                <a:ea typeface="Helvetica Neue"/>
                <a:cs typeface="Helvetica Neue"/>
                <a:sym typeface="Helvetica Neue"/>
              </a:rPr>
              <a:t>ativas</a:t>
            </a:r>
            <a:endParaRPr lang="pt-BR" sz="2000" dirty="0">
              <a:solidFill>
                <a:schemeClr val="dk2"/>
              </a:solidFill>
              <a:latin typeface="Helvetica Neue"/>
              <a:ea typeface="Helvetica Neue"/>
              <a:cs typeface="Helvetica Neue"/>
              <a:sym typeface="Helvetica Neue"/>
            </a:endParaRPr>
          </a:p>
        </p:txBody>
      </p:sp>
      <p:sp>
        <p:nvSpPr>
          <p:cNvPr id="5" name="Retângulo 4"/>
          <p:cNvSpPr/>
          <p:nvPr/>
        </p:nvSpPr>
        <p:spPr>
          <a:xfrm>
            <a:off x="611560" y="4371950"/>
            <a:ext cx="8280920" cy="523220"/>
          </a:xfrm>
          <a:prstGeom prst="rect">
            <a:avLst/>
          </a:prstGeom>
        </p:spPr>
        <p:txBody>
          <a:bodyPr wrap="square">
            <a:spAutoFit/>
          </a:bodyPr>
          <a:lstStyle/>
          <a:p>
            <a:r>
              <a:rPr lang="en-US" dirty="0" smtClean="0"/>
              <a:t>"Ethanol: Software Defined Networking for 802.11 Wireless Networks." </a:t>
            </a:r>
            <a:r>
              <a:rPr lang="en-US" i="1" dirty="0" smtClean="0"/>
              <a:t>IFIP/IEEE International Symposium on Integrated Network Management (IM)</a:t>
            </a:r>
            <a:r>
              <a:rPr lang="en-US" dirty="0" smtClean="0"/>
              <a:t>. 2015.</a:t>
            </a:r>
            <a:endParaRPr lang="pt-BR" dirty="0"/>
          </a:p>
        </p:txBody>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a:spLocks noGrp="1"/>
          </p:cNvSpPr>
          <p:nvPr>
            <p:ph type="title"/>
          </p:nvPr>
        </p:nvSpPr>
        <p:spPr>
          <a:xfrm>
            <a:off x="914400" y="123478"/>
            <a:ext cx="7772400" cy="857250"/>
          </a:xfrm>
          <a:prstGeom prst="rect">
            <a:avLst/>
          </a:prstGeom>
          <a:noFill/>
          <a:ln>
            <a:noFill/>
          </a:ln>
        </p:spPr>
        <p:txBody>
          <a:bodyPr lIns="91425" tIns="91425" rIns="11717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pt-BR" sz="1700" b="1" i="0" u="none" strike="noStrike" cap="none" baseline="0" dirty="0">
                <a:solidFill>
                  <a:schemeClr val="lt1"/>
                </a:solidFill>
                <a:latin typeface="Arial"/>
                <a:ea typeface="Arial"/>
                <a:cs typeface="Arial"/>
                <a:sym typeface="Arial"/>
              </a:rPr>
              <a:t>Redes </a:t>
            </a:r>
            <a:r>
              <a:rPr lang="pt-BR" sz="1700" b="1" dirty="0">
                <a:solidFill>
                  <a:schemeClr val="lt1"/>
                </a:solidFill>
                <a:latin typeface="Arial"/>
                <a:ea typeface="Arial"/>
                <a:cs typeface="Arial"/>
                <a:sym typeface="Arial"/>
              </a:rPr>
              <a:t>Definidas por Software, segundo seus criadores</a:t>
            </a:r>
          </a:p>
        </p:txBody>
      </p:sp>
      <p:sp>
        <p:nvSpPr>
          <p:cNvPr id="808" name="Shape 808"/>
          <p:cNvSpPr txBox="1">
            <a:spLocks noGrp="1"/>
          </p:cNvSpPr>
          <p:nvPr>
            <p:ph type="sldNum" sz="quarter" idx="12"/>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sz="1400"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74</a:t>
            </a:fld>
            <a:endParaRPr lang="pt-BR" sz="1400" b="0" i="0" u="none" strike="noStrike" cap="none" baseline="0">
              <a:solidFill>
                <a:srgbClr val="000000"/>
              </a:solidFill>
              <a:latin typeface="Arial"/>
              <a:ea typeface="Arial"/>
              <a:cs typeface="Arial"/>
              <a:sym typeface="Arial"/>
            </a:endParaRPr>
          </a:p>
        </p:txBody>
      </p:sp>
      <p:sp>
        <p:nvSpPr>
          <p:cNvPr id="807" name="Shape 807"/>
          <p:cNvSpPr txBox="1">
            <a:spLocks noGrp="1"/>
          </p:cNvSpPr>
          <p:nvPr>
            <p:ph sz="quarter" idx="1"/>
          </p:nvPr>
        </p:nvSpPr>
        <p:spPr>
          <a:xfrm>
            <a:off x="577439" y="1306937"/>
            <a:ext cx="8566560" cy="3836563"/>
          </a:xfrm>
          <a:prstGeom prst="rect">
            <a:avLst/>
          </a:prstGeom>
          <a:noFill/>
          <a:ln>
            <a:noFill/>
          </a:ln>
        </p:spPr>
        <p:txBody>
          <a:bodyPr lIns="91425" tIns="91425" rIns="91425" bIns="91425" anchor="t" anchorCtr="0">
            <a:noAutofit/>
          </a:bodyPr>
          <a:lstStyle/>
          <a:p>
            <a:pPr marL="311045" marR="0" lvl="0" indent="-311045" algn="l" rtl="0">
              <a:lnSpc>
                <a:spcPct val="100000"/>
              </a:lnSpc>
              <a:spcBef>
                <a:spcPts val="0"/>
              </a:spcBef>
              <a:spcAft>
                <a:spcPts val="0"/>
              </a:spcAft>
              <a:buClr>
                <a:schemeClr val="dk2"/>
              </a:buClr>
              <a:buSzPct val="25000"/>
              <a:buFont typeface="Arial"/>
              <a:buNone/>
            </a:pPr>
            <a:r>
              <a:rPr lang="pt-BR" sz="2000" b="0" i="0" u="none" strike="noStrike" cap="none" baseline="0">
                <a:solidFill>
                  <a:schemeClr val="dk2"/>
                </a:solidFill>
                <a:latin typeface="Arial"/>
                <a:ea typeface="Arial"/>
                <a:cs typeface="Arial"/>
                <a:sym typeface="Arial"/>
              </a:rPr>
              <a:t>“</a:t>
            </a:r>
            <a:r>
              <a:rPr lang="pt-BR" sz="2000" b="0" i="0" u="none" strike="noStrike" cap="none" baseline="0">
                <a:solidFill>
                  <a:schemeClr val="dk2"/>
                </a:solidFill>
                <a:latin typeface="Helvetica Neue"/>
                <a:ea typeface="Helvetica Neue"/>
                <a:cs typeface="Helvetica Neue"/>
                <a:sym typeface="Helvetica Neue"/>
              </a:rPr>
              <a:t>SDN will allow us to innovate on our own</a:t>
            </a:r>
            <a:r>
              <a:rPr lang="pt-BR" sz="2000" b="0" i="0" u="none" strike="noStrike" cap="none" baseline="0">
                <a:solidFill>
                  <a:schemeClr val="dk2"/>
                </a:solidFill>
                <a:latin typeface="Arial"/>
                <a:ea typeface="Arial"/>
                <a:cs typeface="Arial"/>
                <a:sym typeface="Arial"/>
              </a:rPr>
              <a:t>”</a:t>
            </a:r>
            <a:r>
              <a:rPr lang="pt-BR" sz="2000" b="0" i="0" u="none" strike="noStrike" cap="none" baseline="0">
                <a:solidFill>
                  <a:schemeClr val="dk2"/>
                </a:solidFill>
                <a:latin typeface="Helvetica Neue"/>
                <a:ea typeface="Helvetica Neue"/>
                <a:cs typeface="Helvetica Neue"/>
                <a:sym typeface="Helvetica Neue"/>
              </a:rPr>
              <a:t> (Nick McKeown, Stanford)</a:t>
            </a:r>
          </a:p>
          <a:p>
            <a:pPr marL="311045" marR="0" lvl="0" indent="-311045" algn="l" rtl="0">
              <a:lnSpc>
                <a:spcPct val="100000"/>
              </a:lnSpc>
              <a:spcBef>
                <a:spcPts val="600"/>
              </a:spcBef>
              <a:spcAft>
                <a:spcPts val="0"/>
              </a:spcAft>
              <a:buClr>
                <a:schemeClr val="dk2"/>
              </a:buClr>
              <a:buFont typeface="Helvetica Neue"/>
              <a:buNone/>
            </a:pPr>
            <a:endParaRPr sz="2000" b="0" i="0" u="none" strike="noStrike" cap="none" baseline="0">
              <a:solidFill>
                <a:schemeClr val="dk2"/>
              </a:solidFill>
              <a:latin typeface="Helvetica Neue"/>
              <a:ea typeface="Helvetica Neue"/>
              <a:cs typeface="Helvetica Neue"/>
              <a:sym typeface="Helvetica Neue"/>
            </a:endParaRPr>
          </a:p>
          <a:p>
            <a:pPr marL="311045" marR="0" lvl="0" indent="-311045" algn="l" rtl="0">
              <a:lnSpc>
                <a:spcPct val="100000"/>
              </a:lnSpc>
              <a:spcBef>
                <a:spcPts val="600"/>
              </a:spcBef>
              <a:spcAft>
                <a:spcPts val="0"/>
              </a:spcAft>
              <a:buClr>
                <a:schemeClr val="dk2"/>
              </a:buClr>
              <a:buSzPct val="25000"/>
              <a:buFont typeface="Arial"/>
              <a:buNone/>
            </a:pPr>
            <a:r>
              <a:rPr lang="pt-BR" sz="2000" b="0" i="0" u="none" strike="noStrike" cap="none" baseline="0">
                <a:solidFill>
                  <a:schemeClr val="dk2"/>
                </a:solidFill>
                <a:latin typeface="Arial"/>
                <a:ea typeface="Arial"/>
                <a:cs typeface="Arial"/>
                <a:sym typeface="Arial"/>
              </a:rPr>
              <a:t>“</a:t>
            </a:r>
            <a:r>
              <a:rPr lang="pt-BR" sz="2000" b="0" i="0" u="none" strike="noStrike" cap="none" baseline="0">
                <a:solidFill>
                  <a:schemeClr val="dk2"/>
                </a:solidFill>
                <a:latin typeface="Helvetica Neue"/>
                <a:ea typeface="Helvetica Neue"/>
                <a:cs typeface="Helvetica Neue"/>
                <a:sym typeface="Helvetica Neue"/>
              </a:rPr>
              <a:t>A major change in paradigm</a:t>
            </a:r>
            <a:r>
              <a:rPr lang="pt-BR" sz="2000" b="0" i="0" u="none" strike="noStrike" cap="none" baseline="0">
                <a:solidFill>
                  <a:schemeClr val="dk2"/>
                </a:solidFill>
                <a:latin typeface="Arial"/>
                <a:ea typeface="Arial"/>
                <a:cs typeface="Arial"/>
                <a:sym typeface="Arial"/>
              </a:rPr>
              <a:t>”</a:t>
            </a:r>
            <a:r>
              <a:rPr lang="pt-BR" sz="2000" b="0" i="0" u="none" strike="noStrike" cap="none" baseline="0">
                <a:solidFill>
                  <a:schemeClr val="dk2"/>
                </a:solidFill>
                <a:latin typeface="Helvetica Neue"/>
                <a:ea typeface="Helvetica Neue"/>
                <a:cs typeface="Helvetica Neue"/>
                <a:sym typeface="Helvetica Neue"/>
              </a:rPr>
              <a:t> (Scott Shenker, Berkeley)</a:t>
            </a:r>
          </a:p>
          <a:p>
            <a:pPr marL="311045" marR="0" lvl="0" indent="-311045" algn="l" rtl="0">
              <a:lnSpc>
                <a:spcPct val="100000"/>
              </a:lnSpc>
              <a:spcBef>
                <a:spcPts val="600"/>
              </a:spcBef>
              <a:spcAft>
                <a:spcPts val="0"/>
              </a:spcAft>
              <a:buClr>
                <a:schemeClr val="dk2"/>
              </a:buClr>
              <a:buFont typeface="Helvetica Neue"/>
              <a:buNone/>
            </a:pPr>
            <a:endParaRPr sz="2000" b="0" i="0" u="none" strike="noStrike" cap="none" baseline="0">
              <a:solidFill>
                <a:schemeClr val="dk2"/>
              </a:solidFill>
              <a:latin typeface="Helvetica Neue"/>
              <a:ea typeface="Helvetica Neue"/>
              <a:cs typeface="Helvetica Neue"/>
              <a:sym typeface="Helvetica Neue"/>
            </a:endParaRPr>
          </a:p>
          <a:p>
            <a:pPr marL="311045" marR="0" lvl="0" indent="-311045" algn="l" rtl="0">
              <a:lnSpc>
                <a:spcPct val="100000"/>
              </a:lnSpc>
              <a:spcBef>
                <a:spcPts val="600"/>
              </a:spcBef>
              <a:spcAft>
                <a:spcPts val="0"/>
              </a:spcAft>
              <a:buClr>
                <a:schemeClr val="dk2"/>
              </a:buClr>
              <a:buSzPct val="25000"/>
              <a:buFont typeface="Arial"/>
              <a:buNone/>
            </a:pPr>
            <a:r>
              <a:rPr lang="pt-BR" sz="2000" b="0" i="0" u="none" strike="noStrike" cap="none" baseline="0">
                <a:solidFill>
                  <a:schemeClr val="dk2"/>
                </a:solidFill>
                <a:latin typeface="Arial"/>
                <a:ea typeface="Arial"/>
                <a:cs typeface="Arial"/>
                <a:sym typeface="Arial"/>
              </a:rPr>
              <a:t>“</a:t>
            </a:r>
            <a:r>
              <a:rPr lang="pt-BR" sz="2000" b="0" i="0" u="none" strike="noStrike" cap="none" baseline="0">
                <a:solidFill>
                  <a:schemeClr val="dk2"/>
                </a:solidFill>
                <a:latin typeface="Helvetica Neue"/>
                <a:ea typeface="Helvetica Neue"/>
                <a:cs typeface="Helvetica Neue"/>
                <a:sym typeface="Helvetica Neue"/>
              </a:rPr>
              <a:t>The beginning of a software era in networking</a:t>
            </a:r>
            <a:r>
              <a:rPr lang="pt-BR" sz="2000" b="0" i="0" u="none" strike="noStrike" cap="none" baseline="0">
                <a:solidFill>
                  <a:schemeClr val="dk2"/>
                </a:solidFill>
                <a:latin typeface="Arial"/>
                <a:ea typeface="Arial"/>
                <a:cs typeface="Arial"/>
                <a:sym typeface="Arial"/>
              </a:rPr>
              <a:t>”</a:t>
            </a:r>
            <a:r>
              <a:rPr lang="pt-BR" sz="2000" b="0" i="0" u="none" strike="noStrike" cap="none" baseline="0">
                <a:solidFill>
                  <a:schemeClr val="dk2"/>
                </a:solidFill>
                <a:latin typeface="Helvetica Neue"/>
                <a:ea typeface="Helvetica Neue"/>
                <a:cs typeface="Helvetica Neue"/>
                <a:sym typeface="Helvetica Neue"/>
              </a:rPr>
              <a:t> (Scott Shenker, Berkeley)</a:t>
            </a:r>
          </a:p>
          <a:p>
            <a:pPr marL="311045" marR="0" lvl="0" indent="-311045" algn="l" rtl="0">
              <a:lnSpc>
                <a:spcPct val="100000"/>
              </a:lnSpc>
              <a:spcBef>
                <a:spcPts val="600"/>
              </a:spcBef>
              <a:spcAft>
                <a:spcPts val="0"/>
              </a:spcAft>
              <a:buClr>
                <a:schemeClr val="dk2"/>
              </a:buClr>
              <a:buFont typeface="Helvetica Neue"/>
              <a:buNone/>
            </a:pPr>
            <a:endParaRPr sz="2000" b="0" i="0" u="none" strike="noStrike" cap="none" baseline="0">
              <a:solidFill>
                <a:schemeClr val="dk2"/>
              </a:solidFill>
              <a:latin typeface="Helvetica Neue"/>
              <a:ea typeface="Helvetica Neue"/>
              <a:cs typeface="Helvetica Neue"/>
              <a:sym typeface="Helvetica Neue"/>
            </a:endParaRPr>
          </a:p>
          <a:p>
            <a:pPr marL="311045" marR="0" lvl="0" indent="-311045" algn="l" rtl="0">
              <a:lnSpc>
                <a:spcPct val="100000"/>
              </a:lnSpc>
              <a:spcBef>
                <a:spcPts val="600"/>
              </a:spcBef>
              <a:spcAft>
                <a:spcPts val="0"/>
              </a:spcAft>
              <a:buClr>
                <a:schemeClr val="dk2"/>
              </a:buClr>
              <a:buSzPct val="25000"/>
              <a:buFont typeface="Arial"/>
              <a:buNone/>
            </a:pPr>
            <a:r>
              <a:rPr lang="pt-BR" sz="2000" b="0" i="0" u="none" strike="noStrike" cap="none" baseline="0">
                <a:solidFill>
                  <a:schemeClr val="dk2"/>
                </a:solidFill>
                <a:latin typeface="Arial"/>
                <a:ea typeface="Arial"/>
                <a:cs typeface="Arial"/>
                <a:sym typeface="Arial"/>
              </a:rPr>
              <a:t>“</a:t>
            </a:r>
            <a:r>
              <a:rPr lang="pt-BR" sz="2000" b="0" i="0" u="none" strike="noStrike" cap="none" baseline="0">
                <a:solidFill>
                  <a:schemeClr val="dk2"/>
                </a:solidFill>
                <a:latin typeface="Helvetica Neue"/>
                <a:ea typeface="Helvetica Neue"/>
                <a:cs typeface="Helvetica Neue"/>
                <a:sym typeface="Helvetica Neue"/>
              </a:rPr>
              <a:t>A common vision of making networking better through software</a:t>
            </a:r>
            <a:r>
              <a:rPr lang="pt-BR" sz="2000" b="0" i="0" u="none" strike="noStrike" cap="none" baseline="0">
                <a:solidFill>
                  <a:schemeClr val="dk2"/>
                </a:solidFill>
                <a:latin typeface="Arial"/>
                <a:ea typeface="Arial"/>
                <a:cs typeface="Arial"/>
                <a:sym typeface="Arial"/>
              </a:rPr>
              <a:t>”</a:t>
            </a:r>
            <a:r>
              <a:rPr lang="pt-BR" sz="2000" b="0" i="0" u="none" strike="noStrike" cap="none" baseline="0">
                <a:solidFill>
                  <a:schemeClr val="dk2"/>
                </a:solidFill>
                <a:latin typeface="Helvetica Neue"/>
                <a:ea typeface="Helvetica Neue"/>
                <a:cs typeface="Helvetica Neue"/>
                <a:sym typeface="Helvetica Neue"/>
              </a:rPr>
              <a:t> </a:t>
            </a:r>
          </a:p>
          <a:p>
            <a:pPr marL="311045" marR="0" lvl="0" indent="-311045" algn="l" rtl="0">
              <a:lnSpc>
                <a:spcPct val="100000"/>
              </a:lnSpc>
              <a:spcBef>
                <a:spcPts val="600"/>
              </a:spcBef>
              <a:spcAft>
                <a:spcPts val="0"/>
              </a:spcAft>
              <a:buClr>
                <a:schemeClr val="dk2"/>
              </a:buClr>
              <a:buSzPct val="25000"/>
              <a:buFont typeface="Helvetica Neue"/>
              <a:buNone/>
            </a:pPr>
            <a:r>
              <a:rPr lang="pt-BR" sz="2000" b="0" i="0" u="none" strike="noStrike" cap="none" baseline="0">
                <a:solidFill>
                  <a:schemeClr val="dk2"/>
                </a:solidFill>
                <a:latin typeface="Helvetica Neue"/>
                <a:ea typeface="Helvetica Neue"/>
                <a:cs typeface="Helvetica Neue"/>
                <a:sym typeface="Helvetica Neue"/>
              </a:rPr>
              <a:t>(Martin Casado, VMware)</a:t>
            </a:r>
          </a:p>
          <a:p>
            <a:pPr marL="311045" marR="0" lvl="0" indent="-311045" algn="l" rtl="0">
              <a:lnSpc>
                <a:spcPct val="100000"/>
              </a:lnSpc>
              <a:spcBef>
                <a:spcPts val="600"/>
              </a:spcBef>
              <a:spcAft>
                <a:spcPts val="0"/>
              </a:spcAft>
              <a:buClr>
                <a:schemeClr val="dk2"/>
              </a:buClr>
              <a:buFont typeface="Helvetica Neue"/>
              <a:buNone/>
            </a:pPr>
            <a:endParaRPr sz="2000" b="0" i="0" u="none" strike="noStrike" cap="none" baseline="0">
              <a:solidFill>
                <a:schemeClr val="dk2"/>
              </a:solidFill>
              <a:latin typeface="Helvetica Neue"/>
              <a:ea typeface="Helvetica Neue"/>
              <a:cs typeface="Helvetica Neue"/>
              <a:sym typeface="Helvetica Neue"/>
            </a:endParaRPr>
          </a:p>
        </p:txBody>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a:noFill/>
          <a:ln>
            <a:noFill/>
          </a:ln>
        </p:spPr>
        <p:txBody>
          <a:bodyPr lIns="91425" tIns="91425" rIns="117175" bIns="91425" anchor="ctr" anchorCtr="0">
            <a:noAutofit/>
          </a:bodyPr>
          <a:lstStyle/>
          <a:p>
            <a:pPr marL="311045" marR="0" lvl="0" indent="-311045" algn="l" rtl="0">
              <a:lnSpc>
                <a:spcPct val="100000"/>
              </a:lnSpc>
              <a:spcBef>
                <a:spcPts val="0"/>
              </a:spcBef>
              <a:spcAft>
                <a:spcPts val="0"/>
              </a:spcAft>
              <a:buClr>
                <a:schemeClr val="lt1"/>
              </a:buClr>
              <a:buSzPct val="25000"/>
              <a:buFont typeface="Arial"/>
              <a:buNone/>
            </a:pPr>
            <a:r>
              <a:rPr lang="pt-BR" sz="1700" b="1" i="0" u="none" strike="noStrike" cap="none" baseline="0">
                <a:solidFill>
                  <a:schemeClr val="lt1"/>
                </a:solidFill>
                <a:latin typeface="Arial"/>
                <a:ea typeface="Arial"/>
                <a:cs typeface="Arial"/>
                <a:sym typeface="Arial"/>
              </a:rPr>
              <a:t>Exemplo de operação de um switch Ethernet</a:t>
            </a:r>
          </a:p>
        </p:txBody>
      </p:sp>
      <p:sp>
        <p:nvSpPr>
          <p:cNvPr id="146" name="Shape 146"/>
          <p:cNvSpPr txBox="1">
            <a:spLocks noGrp="1"/>
          </p:cNvSpPr>
          <p:nvPr>
            <p:ph type="sldNum" sz="quarter" idx="12"/>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sz="1400"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8</a:t>
            </a:fld>
            <a:endParaRPr lang="pt-BR" sz="1400" b="0" i="0" u="none" strike="noStrike" cap="none" baseline="0">
              <a:solidFill>
                <a:srgbClr val="000000"/>
              </a:solidFill>
              <a:latin typeface="Arial"/>
              <a:ea typeface="Arial"/>
              <a:cs typeface="Arial"/>
              <a:sym typeface="Arial"/>
            </a:endParaRPr>
          </a:p>
        </p:txBody>
      </p:sp>
      <p:pic>
        <p:nvPicPr>
          <p:cNvPr id="147" name="Shape 147"/>
          <p:cNvPicPr preferRelativeResize="0"/>
          <p:nvPr/>
        </p:nvPicPr>
        <p:blipFill rotWithShape="1">
          <a:blip r:embed="rId3">
            <a:alphaModFix/>
          </a:blip>
          <a:srcRect/>
          <a:stretch/>
        </p:blipFill>
        <p:spPr>
          <a:xfrm>
            <a:off x="2347200" y="2752513"/>
            <a:ext cx="4043400" cy="1244399"/>
          </a:xfrm>
          <a:prstGeom prst="rect">
            <a:avLst/>
          </a:prstGeom>
          <a:noFill/>
          <a:ln>
            <a:noFill/>
          </a:ln>
        </p:spPr>
      </p:pic>
      <p:sp>
        <p:nvSpPr>
          <p:cNvPr id="148" name="Shape 148"/>
          <p:cNvSpPr/>
          <p:nvPr/>
        </p:nvSpPr>
        <p:spPr>
          <a:xfrm>
            <a:off x="5829119" y="1326763"/>
            <a:ext cx="2315399" cy="1486200"/>
          </a:xfrm>
          <a:prstGeom prst="wedgeEllipseCallout">
            <a:avLst>
              <a:gd name="adj1" fmla="val -79065"/>
              <a:gd name="adj2" fmla="val 57269"/>
            </a:avLst>
          </a:prstGeom>
          <a:solidFill>
            <a:srgbClr val="C0EDFE"/>
          </a:solidFill>
          <a:ln w="9525" cap="flat" cmpd="sng">
            <a:solidFill>
              <a:schemeClr val="dk1"/>
            </a:solidFill>
            <a:prstDash val="solid"/>
            <a:round/>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graphicFrame>
        <p:nvGraphicFramePr>
          <p:cNvPr id="149" name="Shape 149"/>
          <p:cNvGraphicFramePr/>
          <p:nvPr/>
        </p:nvGraphicFramePr>
        <p:xfrm>
          <a:off x="6328800" y="1589231"/>
          <a:ext cx="1370900" cy="974250"/>
        </p:xfrm>
        <a:graphic>
          <a:graphicData uri="http://schemas.openxmlformats.org/drawingml/2006/table">
            <a:tbl>
              <a:tblPr>
                <a:noFill/>
                <a:tableStyleId>{F4D49D92-3627-478E-936E-C7D6C3F9670E}</a:tableStyleId>
              </a:tblPr>
              <a:tblGrid>
                <a:gridCol w="757450"/>
                <a:gridCol w="613450"/>
              </a:tblGrid>
              <a:tr h="194850">
                <a:tc>
                  <a:txBody>
                    <a:bodyPr/>
                    <a:lstStyle/>
                    <a:p>
                      <a:pPr marL="0" marR="0" lvl="0" indent="0" algn="ctr" rtl="0">
                        <a:lnSpc>
                          <a:spcPct val="100000"/>
                        </a:lnSpc>
                        <a:spcBef>
                          <a:spcPts val="0"/>
                        </a:spcBef>
                        <a:spcAft>
                          <a:spcPts val="0"/>
                        </a:spcAft>
                        <a:buClr>
                          <a:schemeClr val="dk1"/>
                        </a:buClr>
                        <a:buSzPct val="25000"/>
                        <a:buFont typeface="Arial"/>
                        <a:buNone/>
                      </a:pPr>
                      <a:r>
                        <a:rPr lang="pt-BR" sz="800" b="0" i="0" u="none" strike="noStrike" cap="none" baseline="0">
                          <a:solidFill>
                            <a:schemeClr val="dk1"/>
                          </a:solidFill>
                          <a:latin typeface="Arial"/>
                          <a:ea typeface="Arial"/>
                          <a:cs typeface="Arial"/>
                          <a:sym typeface="Arial"/>
                        </a:rPr>
                        <a:t>Endereço</a:t>
                      </a:r>
                    </a:p>
                  </a:txBody>
                  <a:tcPr marL="46075" marR="46075" marT="34575" marB="34575">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0000">
                        <a:alpha val="24705"/>
                      </a:srgbClr>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pt-BR" sz="800" b="0" i="0" u="none" strike="noStrike" cap="none" baseline="0">
                          <a:solidFill>
                            <a:schemeClr val="dk1"/>
                          </a:solidFill>
                          <a:latin typeface="Arial"/>
                          <a:ea typeface="Arial"/>
                          <a:cs typeface="Arial"/>
                          <a:sym typeface="Arial"/>
                        </a:rPr>
                        <a:t>Porta</a:t>
                      </a:r>
                    </a:p>
                  </a:txBody>
                  <a:tcPr marL="46075" marR="46075" marT="34575" marB="34575">
                    <a:lnL w="12700"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0000">
                        <a:alpha val="24705"/>
                      </a:srgbClr>
                    </a:solidFill>
                  </a:tcPr>
                </a:tc>
              </a:tr>
              <a:tr h="194850">
                <a:tc>
                  <a:txBody>
                    <a:bodyPr/>
                    <a:lstStyle/>
                    <a:p>
                      <a:pPr marL="0" marR="0" lvl="0" indent="0" algn="l" rtl="0">
                        <a:lnSpc>
                          <a:spcPct val="100000"/>
                        </a:lnSpc>
                        <a:spcBef>
                          <a:spcPts val="0"/>
                        </a:spcBef>
                        <a:spcAft>
                          <a:spcPts val="0"/>
                        </a:spcAft>
                        <a:buClr>
                          <a:schemeClr val="dk1"/>
                        </a:buClr>
                        <a:buSzPct val="25000"/>
                        <a:buFont typeface="Arial"/>
                        <a:buNone/>
                      </a:pPr>
                      <a:r>
                        <a:rPr lang="pt-BR" sz="800" b="0" i="0" u="none" strike="noStrike" cap="none" baseline="0">
                          <a:solidFill>
                            <a:schemeClr val="dk1"/>
                          </a:solidFill>
                          <a:latin typeface="Arial"/>
                          <a:ea typeface="Arial"/>
                          <a:cs typeface="Arial"/>
                          <a:sym typeface="Arial"/>
                        </a:rPr>
                        <a:t>MACA</a:t>
                      </a:r>
                    </a:p>
                  </a:txBody>
                  <a:tcPr marL="46075" marR="46075" marT="34575" marB="34575">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pt-BR" sz="800" b="0" i="0" u="none" strike="noStrike" cap="none" baseline="0">
                          <a:solidFill>
                            <a:schemeClr val="dk1"/>
                          </a:solidFill>
                          <a:latin typeface="Arial"/>
                          <a:ea typeface="Arial"/>
                          <a:cs typeface="Arial"/>
                          <a:sym typeface="Arial"/>
                        </a:rPr>
                        <a:t>1</a:t>
                      </a:r>
                    </a:p>
                  </a:txBody>
                  <a:tcPr marL="46075" marR="46075" marT="34575" marB="34575">
                    <a:lnL w="12700"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FFFF"/>
                    </a:solidFill>
                  </a:tcPr>
                </a:tc>
              </a:tr>
              <a:tr h="194850">
                <a:tc>
                  <a:txBody>
                    <a:bodyPr/>
                    <a:lstStyle/>
                    <a:p>
                      <a:pPr marL="0" marR="0" lvl="0" indent="0" algn="l" rtl="0">
                        <a:lnSpc>
                          <a:spcPct val="100000"/>
                        </a:lnSpc>
                        <a:spcBef>
                          <a:spcPts val="0"/>
                        </a:spcBef>
                        <a:spcAft>
                          <a:spcPts val="0"/>
                        </a:spcAft>
                        <a:buClr>
                          <a:schemeClr val="dk1"/>
                        </a:buClr>
                        <a:buSzPct val="25000"/>
                        <a:buFont typeface="Arial"/>
                        <a:buNone/>
                      </a:pPr>
                      <a:r>
                        <a:rPr lang="pt-BR" sz="800" b="0" i="0" u="none" strike="noStrike" cap="none" baseline="0">
                          <a:solidFill>
                            <a:schemeClr val="dk1"/>
                          </a:solidFill>
                          <a:latin typeface="Arial"/>
                          <a:ea typeface="Arial"/>
                          <a:cs typeface="Arial"/>
                          <a:sym typeface="Arial"/>
                        </a:rPr>
                        <a:t>MACB</a:t>
                      </a:r>
                    </a:p>
                  </a:txBody>
                  <a:tcPr marL="46075" marR="46075" marT="34575" marB="34575">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pt-BR" sz="800" b="0" i="0" u="none" strike="noStrike" cap="none" baseline="0">
                          <a:solidFill>
                            <a:schemeClr val="dk1"/>
                          </a:solidFill>
                          <a:latin typeface="Arial"/>
                          <a:ea typeface="Arial"/>
                          <a:cs typeface="Arial"/>
                          <a:sym typeface="Arial"/>
                        </a:rPr>
                        <a:t>15</a:t>
                      </a:r>
                    </a:p>
                  </a:txBody>
                  <a:tcPr marL="46075" marR="46075" marT="34575" marB="34575">
                    <a:lnL w="12700"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FFFF"/>
                    </a:solidFill>
                  </a:tcPr>
                </a:tc>
              </a:tr>
              <a:tr h="194850">
                <a:tc>
                  <a:txBody>
                    <a:bodyPr/>
                    <a:lstStyle/>
                    <a:p>
                      <a:pPr marL="0" marR="0" lvl="0" indent="0" algn="l" rtl="0">
                        <a:lnSpc>
                          <a:spcPct val="100000"/>
                        </a:lnSpc>
                        <a:spcBef>
                          <a:spcPts val="0"/>
                        </a:spcBef>
                        <a:spcAft>
                          <a:spcPts val="0"/>
                        </a:spcAft>
                        <a:buClr>
                          <a:schemeClr val="dk1"/>
                        </a:buClr>
                        <a:buSzPct val="25000"/>
                        <a:buFont typeface="Arial"/>
                        <a:buNone/>
                      </a:pPr>
                      <a:r>
                        <a:rPr lang="pt-BR" sz="800" b="0" i="0" u="none" strike="noStrike" cap="none" baseline="0">
                          <a:solidFill>
                            <a:schemeClr val="dk1"/>
                          </a:solidFill>
                          <a:latin typeface="Arial"/>
                          <a:ea typeface="Arial"/>
                          <a:cs typeface="Arial"/>
                          <a:sym typeface="Arial"/>
                        </a:rPr>
                        <a:t>MACC</a:t>
                      </a:r>
                    </a:p>
                  </a:txBody>
                  <a:tcPr marL="46075" marR="46075" marT="34575" marB="34575">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pt-BR" sz="800" b="0" i="0" u="none" strike="noStrike" cap="none" baseline="0">
                          <a:solidFill>
                            <a:schemeClr val="dk1"/>
                          </a:solidFill>
                          <a:latin typeface="Arial"/>
                          <a:ea typeface="Arial"/>
                          <a:cs typeface="Arial"/>
                          <a:sym typeface="Arial"/>
                        </a:rPr>
                        <a:t>6</a:t>
                      </a:r>
                    </a:p>
                  </a:txBody>
                  <a:tcPr marL="46075" marR="46075" marT="34575" marB="34575">
                    <a:lnL w="12700"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FFFF"/>
                    </a:solidFill>
                  </a:tcPr>
                </a:tc>
              </a:tr>
              <a:tr h="194850">
                <a:tc>
                  <a:txBody>
                    <a:bodyPr/>
                    <a:lstStyle/>
                    <a:p>
                      <a:pPr marL="0" marR="0" lvl="0" indent="0" algn="l" rtl="0">
                        <a:lnSpc>
                          <a:spcPct val="100000"/>
                        </a:lnSpc>
                        <a:spcBef>
                          <a:spcPts val="0"/>
                        </a:spcBef>
                        <a:spcAft>
                          <a:spcPts val="0"/>
                        </a:spcAft>
                        <a:buClr>
                          <a:schemeClr val="dk1"/>
                        </a:buClr>
                        <a:buSzPct val="25000"/>
                        <a:buFont typeface="Arial"/>
                        <a:buNone/>
                      </a:pPr>
                      <a:r>
                        <a:rPr lang="pt-BR" sz="800" b="0" i="0" u="none" strike="noStrike" cap="none" baseline="0">
                          <a:solidFill>
                            <a:schemeClr val="dk1"/>
                          </a:solidFill>
                          <a:latin typeface="Arial"/>
                          <a:ea typeface="Arial"/>
                          <a:cs typeface="Arial"/>
                          <a:sym typeface="Arial"/>
                        </a:rPr>
                        <a:t>MACD</a:t>
                      </a:r>
                    </a:p>
                  </a:txBody>
                  <a:tcPr marL="46075" marR="46075" marT="34575" marB="34575">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pt-BR" sz="800" b="0" i="0" u="none" strike="noStrike" cap="none" baseline="0">
                          <a:solidFill>
                            <a:schemeClr val="dk1"/>
                          </a:solidFill>
                          <a:latin typeface="Arial"/>
                          <a:ea typeface="Arial"/>
                          <a:cs typeface="Arial"/>
                          <a:sym typeface="Arial"/>
                        </a:rPr>
                        <a:t>13</a:t>
                      </a:r>
                    </a:p>
                  </a:txBody>
                  <a:tcPr marL="46075" marR="46075" marT="34575" marB="34575">
                    <a:lnL w="12700"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solidFill>
                      <a:srgbClr val="FFFFFF"/>
                    </a:solidFill>
                  </a:tcPr>
                </a:tc>
              </a:tr>
            </a:tbl>
          </a:graphicData>
        </a:graphic>
      </p:graphicFrame>
      <p:sp>
        <p:nvSpPr>
          <p:cNvPr id="150" name="Shape 150"/>
          <p:cNvSpPr/>
          <p:nvPr/>
        </p:nvSpPr>
        <p:spPr>
          <a:xfrm>
            <a:off x="2557440" y="3322812"/>
            <a:ext cx="3605399" cy="169200"/>
          </a:xfrm>
          <a:prstGeom prst="rect">
            <a:avLst/>
          </a:prstGeom>
          <a:noFill/>
          <a:ln>
            <a:noFill/>
          </a:ln>
        </p:spPr>
        <p:txBody>
          <a:bodyPr lIns="0" tIns="0" rIns="36850" bIns="0" anchor="t" anchorCtr="0">
            <a:noAutofit/>
          </a:bodyPr>
          <a:lstStyle/>
          <a:p>
            <a:pPr marL="36001" marR="0" lvl="0" indent="-10601" algn="l" rtl="0">
              <a:lnSpc>
                <a:spcPct val="100000"/>
              </a:lnSpc>
              <a:spcBef>
                <a:spcPts val="0"/>
              </a:spcBef>
              <a:spcAft>
                <a:spcPts val="0"/>
              </a:spcAft>
              <a:buClr>
                <a:schemeClr val="dk1"/>
              </a:buClr>
              <a:buSzPct val="25000"/>
              <a:buFont typeface="Arial"/>
              <a:buNone/>
            </a:pPr>
            <a:r>
              <a:rPr lang="pt-BR" sz="1100" b="0" i="0" u="none" strike="noStrike" cap="none" baseline="0">
                <a:solidFill>
                  <a:schemeClr val="dk1"/>
                </a:solidFill>
                <a:latin typeface="Arial"/>
                <a:ea typeface="Arial"/>
                <a:cs typeface="Arial"/>
                <a:sym typeface="Arial"/>
              </a:rPr>
              <a:t>1   2    3   4    5    6   7   8         9  10  11  12  13 14  15 16</a:t>
            </a:r>
          </a:p>
        </p:txBody>
      </p:sp>
      <p:cxnSp>
        <p:nvCxnSpPr>
          <p:cNvPr id="151" name="Shape 151"/>
          <p:cNvCxnSpPr/>
          <p:nvPr/>
        </p:nvCxnSpPr>
        <p:spPr>
          <a:xfrm rot="10800000">
            <a:off x="1389719" y="2432923"/>
            <a:ext cx="1213799" cy="1182599"/>
          </a:xfrm>
          <a:prstGeom prst="straightConnector1">
            <a:avLst/>
          </a:prstGeom>
          <a:noFill/>
          <a:ln w="50800" cap="flat" cmpd="sng">
            <a:solidFill>
              <a:srgbClr val="0044FE"/>
            </a:solidFill>
            <a:prstDash val="solid"/>
            <a:round/>
            <a:headEnd type="stealth" w="med" len="med"/>
            <a:tailEnd type="none" w="med" len="med"/>
          </a:ln>
        </p:spPr>
      </p:cxnSp>
      <p:graphicFrame>
        <p:nvGraphicFramePr>
          <p:cNvPr id="152" name="Shape 152"/>
          <p:cNvGraphicFramePr/>
          <p:nvPr/>
        </p:nvGraphicFramePr>
        <p:xfrm>
          <a:off x="5909760" y="4394285"/>
          <a:ext cx="2459525" cy="209550"/>
        </p:xfrm>
        <a:graphic>
          <a:graphicData uri="http://schemas.openxmlformats.org/drawingml/2006/table">
            <a:tbl>
              <a:tblPr>
                <a:noFill/>
                <a:tableStyleId>{47858E53-6548-4D45-992F-7E01D299C8E0}</a:tableStyleId>
              </a:tblPr>
              <a:tblGrid>
                <a:gridCol w="580325"/>
                <a:gridCol w="630725"/>
                <a:gridCol w="1248475"/>
              </a:tblGrid>
              <a:tr h="209550">
                <a:tc>
                  <a:txBody>
                    <a:bodyPr/>
                    <a:lstStyle/>
                    <a:p>
                      <a:pPr marL="0" marR="0" lvl="0" indent="0" algn="l" rtl="0">
                        <a:lnSpc>
                          <a:spcPct val="100000"/>
                        </a:lnSpc>
                        <a:spcBef>
                          <a:spcPts val="0"/>
                        </a:spcBef>
                        <a:spcAft>
                          <a:spcPts val="0"/>
                        </a:spcAft>
                        <a:buClr>
                          <a:schemeClr val="dk1"/>
                        </a:buClr>
                        <a:buSzPct val="25000"/>
                        <a:buFont typeface="Arial"/>
                        <a:buNone/>
                      </a:pPr>
                      <a:r>
                        <a:rPr lang="pt-BR" sz="800" b="0" i="0" u="none" strike="noStrike" cap="none" baseline="0">
                          <a:solidFill>
                            <a:schemeClr val="dk1"/>
                          </a:solidFill>
                          <a:latin typeface="Arial"/>
                          <a:ea typeface="Arial"/>
                          <a:cs typeface="Arial"/>
                          <a:sym typeface="Arial"/>
                        </a:rPr>
                        <a:t>MACD</a:t>
                      </a:r>
                    </a:p>
                  </a:txBody>
                  <a:tcPr marL="46075" marR="46075" marT="34575" marB="34575">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solidFill>
                      <a:srgbClr val="66B132"/>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pt-BR" sz="800" b="0" i="0" u="none" strike="noStrike" cap="none" baseline="0">
                          <a:solidFill>
                            <a:schemeClr val="dk1"/>
                          </a:solidFill>
                          <a:latin typeface="Arial"/>
                          <a:ea typeface="Arial"/>
                          <a:cs typeface="Arial"/>
                          <a:sym typeface="Arial"/>
                        </a:rPr>
                        <a:t>MACA</a:t>
                      </a:r>
                    </a:p>
                  </a:txBody>
                  <a:tcPr marL="46075" marR="46075" marT="34575" marB="3457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solidFill>
                      <a:srgbClr val="FFFF33"/>
                    </a:solidFill>
                  </a:tcPr>
                </a:tc>
                <a:tc>
                  <a:txBody>
                    <a:bodyPr/>
                    <a:lstStyle/>
                    <a:p>
                      <a:pPr marL="0" marR="0" lvl="0" indent="0" algn="l" rtl="0">
                        <a:lnSpc>
                          <a:spcPct val="100000"/>
                        </a:lnSpc>
                        <a:spcBef>
                          <a:spcPts val="0"/>
                        </a:spcBef>
                        <a:spcAft>
                          <a:spcPts val="0"/>
                        </a:spcAft>
                        <a:buClr>
                          <a:srgbClr val="000000"/>
                        </a:buClr>
                        <a:buFont typeface="Arial"/>
                        <a:buNone/>
                      </a:pPr>
                      <a:endParaRPr sz="800" b="0" i="0" u="none" strike="noStrike" cap="none" baseline="0">
                        <a:solidFill>
                          <a:schemeClr val="dk1"/>
                        </a:solidFill>
                        <a:latin typeface="Arial"/>
                        <a:ea typeface="Arial"/>
                        <a:cs typeface="Arial"/>
                        <a:sym typeface="Arial"/>
                      </a:endParaRPr>
                    </a:p>
                  </a:txBody>
                  <a:tcPr marL="46075" marR="46075" marT="34575" marB="34575">
                    <a:lnL w="12700"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r>
            </a:tbl>
          </a:graphicData>
        </a:graphic>
      </p:graphicFrame>
      <p:cxnSp>
        <p:nvCxnSpPr>
          <p:cNvPr id="153" name="Shape 153"/>
          <p:cNvCxnSpPr/>
          <p:nvPr/>
        </p:nvCxnSpPr>
        <p:spPr>
          <a:xfrm rot="10800000">
            <a:off x="5450280" y="3591905"/>
            <a:ext cx="384599" cy="790500"/>
          </a:xfrm>
          <a:prstGeom prst="straightConnector1">
            <a:avLst/>
          </a:prstGeom>
          <a:noFill/>
          <a:ln w="50800" cap="flat" cmpd="sng">
            <a:solidFill>
              <a:srgbClr val="0044FE"/>
            </a:solidFill>
            <a:prstDash val="solid"/>
            <a:round/>
            <a:headEnd type="stealth" w="med" len="med"/>
            <a:tailEnd type="none" w="med" len="med"/>
          </a:ln>
        </p:spPr>
      </p:cxnSp>
      <p:graphicFrame>
        <p:nvGraphicFramePr>
          <p:cNvPr id="154" name="Shape 154"/>
          <p:cNvGraphicFramePr/>
          <p:nvPr/>
        </p:nvGraphicFramePr>
        <p:xfrm>
          <a:off x="1064159" y="2286984"/>
          <a:ext cx="2459525" cy="209550"/>
        </p:xfrm>
        <a:graphic>
          <a:graphicData uri="http://schemas.openxmlformats.org/drawingml/2006/table">
            <a:tbl>
              <a:tblPr>
                <a:noFill/>
                <a:tableStyleId>{9CC691F4-B41A-40E7-B5FC-3EE0936FABF6}</a:tableStyleId>
              </a:tblPr>
              <a:tblGrid>
                <a:gridCol w="580325"/>
                <a:gridCol w="630725"/>
                <a:gridCol w="1248475"/>
              </a:tblGrid>
              <a:tr h="209550">
                <a:tc>
                  <a:txBody>
                    <a:bodyPr/>
                    <a:lstStyle/>
                    <a:p>
                      <a:pPr marL="0" marR="0" lvl="0" indent="0" algn="l" rtl="0">
                        <a:lnSpc>
                          <a:spcPct val="100000"/>
                        </a:lnSpc>
                        <a:spcBef>
                          <a:spcPts val="0"/>
                        </a:spcBef>
                        <a:spcAft>
                          <a:spcPts val="0"/>
                        </a:spcAft>
                        <a:buClr>
                          <a:schemeClr val="dk1"/>
                        </a:buClr>
                        <a:buSzPct val="25000"/>
                        <a:buFont typeface="Arial"/>
                        <a:buNone/>
                      </a:pPr>
                      <a:r>
                        <a:rPr lang="pt-BR" sz="800" b="0" i="0" u="none" strike="noStrike" cap="none" baseline="0">
                          <a:solidFill>
                            <a:schemeClr val="dk1"/>
                          </a:solidFill>
                          <a:latin typeface="Arial"/>
                          <a:ea typeface="Arial"/>
                          <a:cs typeface="Arial"/>
                          <a:sym typeface="Arial"/>
                        </a:rPr>
                        <a:t>MACD</a:t>
                      </a:r>
                    </a:p>
                  </a:txBody>
                  <a:tcPr marL="46075" marR="46075" marT="34575" marB="34575">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solidFill>
                      <a:srgbClr val="66B132"/>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pt-BR" sz="800" b="0" i="0" u="none" strike="noStrike" cap="none" baseline="0">
                          <a:solidFill>
                            <a:schemeClr val="dk1"/>
                          </a:solidFill>
                          <a:latin typeface="Arial"/>
                          <a:ea typeface="Arial"/>
                          <a:cs typeface="Arial"/>
                          <a:sym typeface="Arial"/>
                        </a:rPr>
                        <a:t>MACA</a:t>
                      </a:r>
                    </a:p>
                  </a:txBody>
                  <a:tcPr marL="46075" marR="46075" marT="34575" marB="3457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solidFill>
                      <a:srgbClr val="FFFF33"/>
                    </a:solidFill>
                  </a:tcPr>
                </a:tc>
                <a:tc>
                  <a:txBody>
                    <a:bodyPr/>
                    <a:lstStyle/>
                    <a:p>
                      <a:pPr marL="0" marR="0" lvl="0" indent="0" algn="l" rtl="0">
                        <a:lnSpc>
                          <a:spcPct val="100000"/>
                        </a:lnSpc>
                        <a:spcBef>
                          <a:spcPts val="0"/>
                        </a:spcBef>
                        <a:spcAft>
                          <a:spcPts val="0"/>
                        </a:spcAft>
                        <a:buClr>
                          <a:srgbClr val="000000"/>
                        </a:buClr>
                        <a:buFont typeface="Arial"/>
                        <a:buNone/>
                      </a:pPr>
                      <a:endParaRPr sz="800" b="0" i="0" u="none" strike="noStrike" cap="none" baseline="0">
                        <a:solidFill>
                          <a:schemeClr val="dk1"/>
                        </a:solidFill>
                        <a:latin typeface="Arial"/>
                        <a:ea typeface="Arial"/>
                        <a:cs typeface="Arial"/>
                        <a:sym typeface="Arial"/>
                      </a:endParaRPr>
                    </a:p>
                  </a:txBody>
                  <a:tcPr marL="46075" marR="46075" marT="34575" marB="34575">
                    <a:lnL w="12700"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r>
            </a:tbl>
          </a:graphicData>
        </a:graphic>
      </p:graphicFrame>
      <p:sp>
        <p:nvSpPr>
          <p:cNvPr id="12" name="Retângulo 11"/>
          <p:cNvSpPr/>
          <p:nvPr/>
        </p:nvSpPr>
        <p:spPr>
          <a:xfrm>
            <a:off x="683568" y="915566"/>
            <a:ext cx="8136904" cy="553998"/>
          </a:xfrm>
          <a:prstGeom prst="rect">
            <a:avLst/>
          </a:prstGeom>
        </p:spPr>
        <p:txBody>
          <a:bodyPr wrap="square">
            <a:spAutoFit/>
          </a:bodyPr>
          <a:lstStyle/>
          <a:p>
            <a:r>
              <a:rPr lang="pt-BR" sz="1600" b="1" dirty="0" smtClean="0">
                <a:solidFill>
                  <a:srgbClr val="434343"/>
                </a:solidFill>
                <a:latin typeface="Helvetica Neue"/>
                <a:ea typeface="Helvetica Neue"/>
                <a:cs typeface="Helvetica Neue"/>
                <a:sym typeface="Helvetica Neue"/>
              </a:rPr>
              <a:t>Encaminhamento: </a:t>
            </a:r>
            <a:r>
              <a:rPr lang="pt-BR" dirty="0" smtClean="0">
                <a:solidFill>
                  <a:srgbClr val="666666"/>
                </a:solidFill>
                <a:latin typeface="Helvetica Neue"/>
                <a:ea typeface="Helvetica Neue"/>
                <a:cs typeface="Helvetica Neue"/>
                <a:sym typeface="Helvetica Neue"/>
              </a:rPr>
              <a:t>selecionar um porto de saída baseado no endereço de  destino e na tabela de rotas</a:t>
            </a:r>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prstGeom prst="rect">
            <a:avLst/>
          </a:prstGeom>
          <a:noFill/>
          <a:ln>
            <a:noFill/>
          </a:ln>
        </p:spPr>
        <p:txBody>
          <a:bodyPr lIns="91425" tIns="91425" rIns="117175" bIns="91425" anchor="ctr" anchorCtr="0">
            <a:noAutofit/>
          </a:bodyPr>
          <a:lstStyle/>
          <a:p>
            <a:pPr marL="311045" marR="0" lvl="0" indent="-311045" algn="l" rtl="0">
              <a:lnSpc>
                <a:spcPct val="100000"/>
              </a:lnSpc>
              <a:spcBef>
                <a:spcPts val="0"/>
              </a:spcBef>
              <a:spcAft>
                <a:spcPts val="0"/>
              </a:spcAft>
              <a:buClr>
                <a:schemeClr val="lt1"/>
              </a:buClr>
              <a:buSzPct val="25000"/>
              <a:buFont typeface="Arial"/>
              <a:buNone/>
            </a:pPr>
            <a:r>
              <a:rPr lang="pt-BR" sz="1700" b="1" i="0" u="none" strike="noStrike" cap="none" baseline="0" dirty="0">
                <a:solidFill>
                  <a:schemeClr val="lt1"/>
                </a:solidFill>
                <a:latin typeface="Arial"/>
                <a:ea typeface="Arial"/>
                <a:cs typeface="Arial"/>
                <a:sym typeface="Arial"/>
              </a:rPr>
              <a:t>Organização de um switch/roteador</a:t>
            </a:r>
          </a:p>
        </p:txBody>
      </p:sp>
      <p:sp>
        <p:nvSpPr>
          <p:cNvPr id="160" name="Shape 160"/>
          <p:cNvSpPr txBox="1">
            <a:spLocks noGrp="1"/>
          </p:cNvSpPr>
          <p:nvPr>
            <p:ph type="sldNum" sz="quarter" idx="12"/>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pt-BR" sz="1400" b="0" i="0" u="none" strike="noStrike" cap="none" baseline="0">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9</a:t>
            </a:fld>
            <a:endParaRPr lang="pt-BR" sz="1400" b="0" i="0" u="none" strike="noStrike" cap="none" baseline="0">
              <a:solidFill>
                <a:srgbClr val="000000"/>
              </a:solidFill>
              <a:latin typeface="Arial"/>
              <a:ea typeface="Arial"/>
              <a:cs typeface="Arial"/>
              <a:sym typeface="Arial"/>
            </a:endParaRPr>
          </a:p>
        </p:txBody>
      </p:sp>
      <p:pic>
        <p:nvPicPr>
          <p:cNvPr id="161" name="Shape 161"/>
          <p:cNvPicPr preferRelativeResize="0"/>
          <p:nvPr/>
        </p:nvPicPr>
        <p:blipFill rotWithShape="1">
          <a:blip r:embed="rId3">
            <a:alphaModFix/>
          </a:blip>
          <a:srcRect/>
          <a:stretch/>
        </p:blipFill>
        <p:spPr>
          <a:xfrm>
            <a:off x="4754880" y="3386435"/>
            <a:ext cx="4043400" cy="12443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trimônio Líquido">
  <a:themeElements>
    <a:clrScheme name="Patrimônio Líquido">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Patrimônio Líquido">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trimônio Líquido">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146</TotalTime>
  <Words>4179</Words>
  <Application>Microsoft Office PowerPoint</Application>
  <PresentationFormat>Apresentação na tela (16:9)</PresentationFormat>
  <Paragraphs>699</Paragraphs>
  <Slides>75</Slides>
  <Notes>69</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75</vt:i4>
      </vt:variant>
    </vt:vector>
  </HeadingPairs>
  <TitlesOfParts>
    <vt:vector size="85" baseType="lpstr">
      <vt:lpstr>Arial</vt:lpstr>
      <vt:lpstr>Helvetica Neue</vt:lpstr>
      <vt:lpstr>Perpetua</vt:lpstr>
      <vt:lpstr>Wingdings 2</vt:lpstr>
      <vt:lpstr>Times New Roman</vt:lpstr>
      <vt:lpstr>Franklin Gothic Book</vt:lpstr>
      <vt:lpstr>Noto Symbol</vt:lpstr>
      <vt:lpstr>Calibri</vt:lpstr>
      <vt:lpstr>Georgia</vt:lpstr>
      <vt:lpstr>Patrimônio Líquido</vt:lpstr>
      <vt:lpstr>Redes Definidas por Software (SDN)</vt:lpstr>
      <vt:lpstr>Slide 2</vt:lpstr>
      <vt:lpstr>Slide 3</vt:lpstr>
      <vt:lpstr>Slide 4</vt:lpstr>
      <vt:lpstr>Slide 5</vt:lpstr>
      <vt:lpstr>Roteiro</vt:lpstr>
      <vt:lpstr>Componentes de uma rede atual</vt:lpstr>
      <vt:lpstr>Exemplo de operação de um switch Ethernet</vt:lpstr>
      <vt:lpstr>Organização de um switch/roteador</vt:lpstr>
      <vt:lpstr>Encaminhamento x Roteamento</vt:lpstr>
      <vt:lpstr>Organização de um switch/roteador</vt:lpstr>
      <vt:lpstr>Olhando um switch mais de perto</vt:lpstr>
      <vt:lpstr>Olhando um switch mais de perto</vt:lpstr>
      <vt:lpstr>Olhando um switch mais de perto</vt:lpstr>
      <vt:lpstr>Componentes de uma rede atual</vt:lpstr>
      <vt:lpstr>Roteiro</vt:lpstr>
      <vt:lpstr>OpenFlow e Redes Definidas por Software (SDN)</vt:lpstr>
      <vt:lpstr>Organização de um comutador (switch) OpenFlow</vt:lpstr>
      <vt:lpstr>Organização de um comutador (switch) OpenFlow</vt:lpstr>
      <vt:lpstr>OpenFlow</vt:lpstr>
      <vt:lpstr>OpenFlow: entradas da tabela de encaminhamento</vt:lpstr>
      <vt:lpstr>OpenFlow: entradas da tabela de encaminhamento</vt:lpstr>
      <vt:lpstr>OpenFlow: entradas da tabela de encaminhamento</vt:lpstr>
      <vt:lpstr>OpenFlow: versões</vt:lpstr>
      <vt:lpstr>OpenFlow já é realidade no mercado</vt:lpstr>
      <vt:lpstr>OpenFlow já é realidade no mercado</vt:lpstr>
      <vt:lpstr>Roteiro</vt:lpstr>
      <vt:lpstr>A proposta de Redes Definidas por Software</vt:lpstr>
      <vt:lpstr>A proposta de SDN</vt:lpstr>
      <vt:lpstr>A proposta de Redes Definidas por Software (com OpenFlow)</vt:lpstr>
      <vt:lpstr>SDN: o poder para o controlador</vt:lpstr>
      <vt:lpstr>O poder do controlador</vt:lpstr>
      <vt:lpstr>O controlador SDN</vt:lpstr>
      <vt:lpstr>O controlador SDN</vt:lpstr>
      <vt:lpstr>Roteiro</vt:lpstr>
      <vt:lpstr>SDN é legal, mas... o que eu faço com isso?</vt:lpstr>
      <vt:lpstr>Controle de acesso</vt:lpstr>
      <vt:lpstr>Gerência de redes</vt:lpstr>
      <vt:lpstr>Redes Domiciliares</vt:lpstr>
      <vt:lpstr>Gerência de energia </vt:lpstr>
      <vt:lpstr>Comutador (switch) virtual distribuído</vt:lpstr>
      <vt:lpstr>Aplicações: Roteador expansível (scale-out)</vt:lpstr>
      <vt:lpstr>Aplicações relacionadas a POP’s</vt:lpstr>
      <vt:lpstr>Desafios – problemas interessantes</vt:lpstr>
      <vt:lpstr>Roteiro</vt:lpstr>
      <vt:lpstr>Formas de organização do controlador e da rede</vt:lpstr>
      <vt:lpstr>Controle Centralizado x Distribuído</vt:lpstr>
      <vt:lpstr>Qual a unidade de identificação do tráfego?</vt:lpstr>
      <vt:lpstr>Quando o controlador toma decisões?</vt:lpstr>
      <vt:lpstr>Reativo x Proativo x Híbrido</vt:lpstr>
      <vt:lpstr>Reativo x Proativo x Híbrido</vt:lpstr>
      <vt:lpstr>Reativo x Proativo x Híbrido</vt:lpstr>
      <vt:lpstr>Interfaces de um controlador SDN</vt:lpstr>
      <vt:lpstr>Southbound API</vt:lpstr>
      <vt:lpstr>Northbound API</vt:lpstr>
      <vt:lpstr>Controladores SDN: características a considerar</vt:lpstr>
      <vt:lpstr>Principais controladores SDN</vt:lpstr>
      <vt:lpstr>Roteiro</vt:lpstr>
      <vt:lpstr>NOX</vt:lpstr>
      <vt:lpstr>NOX</vt:lpstr>
      <vt:lpstr>POX</vt:lpstr>
      <vt:lpstr> RYU</vt:lpstr>
      <vt:lpstr>FloodLight</vt:lpstr>
      <vt:lpstr>OpenDaylight</vt:lpstr>
      <vt:lpstr>ONIX</vt:lpstr>
      <vt:lpstr>ONOS</vt:lpstr>
      <vt:lpstr>Slide 67</vt:lpstr>
      <vt:lpstr>Datacenter Multi-tenant</vt:lpstr>
      <vt:lpstr>LANES: Datacenter Multi-tenant</vt:lpstr>
      <vt:lpstr>LANES: Datacenter Multi-tenant</vt:lpstr>
      <vt:lpstr>Redes Sem Fio</vt:lpstr>
      <vt:lpstr>Slide 72</vt:lpstr>
      <vt:lpstr>Ethanol: Redes Sem Fio + SDN</vt:lpstr>
      <vt:lpstr>Redes Definidas por Software, segundo seus criadores</vt:lpstr>
      <vt:lpstr>Slide 75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Redes Definidas por Software (SDN) Introdução</dc:title>
  <cp:lastModifiedBy>Marcos</cp:lastModifiedBy>
  <cp:revision>19</cp:revision>
  <dcterms:modified xsi:type="dcterms:W3CDTF">2015-12-03T22:16:17Z</dcterms:modified>
</cp:coreProperties>
</file>